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315" r:id="rId3"/>
    <p:sldId id="598" r:id="rId4"/>
    <p:sldId id="599" r:id="rId5"/>
    <p:sldId id="635" r:id="rId6"/>
    <p:sldId id="636" r:id="rId7"/>
    <p:sldId id="602" r:id="rId8"/>
    <p:sldId id="632" r:id="rId9"/>
    <p:sldId id="633" r:id="rId10"/>
    <p:sldId id="548" r:id="rId11"/>
    <p:sldId id="550" r:id="rId12"/>
    <p:sldId id="551" r:id="rId13"/>
    <p:sldId id="552" r:id="rId14"/>
    <p:sldId id="296" r:id="rId15"/>
    <p:sldId id="297" r:id="rId16"/>
    <p:sldId id="634" r:id="rId17"/>
    <p:sldId id="639" r:id="rId18"/>
    <p:sldId id="641" r:id="rId19"/>
    <p:sldId id="645" r:id="rId20"/>
    <p:sldId id="646" r:id="rId21"/>
    <p:sldId id="289" r:id="rId22"/>
    <p:sldId id="290" r:id="rId23"/>
    <p:sldId id="293" r:id="rId24"/>
    <p:sldId id="644" r:id="rId25"/>
    <p:sldId id="295" r:id="rId26"/>
    <p:sldId id="647" r:id="rId27"/>
    <p:sldId id="298" r:id="rId28"/>
    <p:sldId id="300" r:id="rId29"/>
    <p:sldId id="299" r:id="rId30"/>
    <p:sldId id="301" r:id="rId31"/>
    <p:sldId id="607" r:id="rId32"/>
    <p:sldId id="649" r:id="rId33"/>
    <p:sldId id="648" r:id="rId34"/>
    <p:sldId id="302" r:id="rId35"/>
    <p:sldId id="650" r:id="rId36"/>
    <p:sldId id="651" r:id="rId37"/>
    <p:sldId id="609" r:id="rId38"/>
    <p:sldId id="303" r:id="rId39"/>
    <p:sldId id="304" r:id="rId40"/>
    <p:sldId id="306" r:id="rId41"/>
    <p:sldId id="305" r:id="rId42"/>
    <p:sldId id="307" r:id="rId43"/>
    <p:sldId id="308" r:id="rId44"/>
    <p:sldId id="608" r:id="rId45"/>
    <p:sldId id="311" r:id="rId46"/>
    <p:sldId id="314" r:id="rId47"/>
    <p:sldId id="436" r:id="rId48"/>
    <p:sldId id="437" r:id="rId49"/>
    <p:sldId id="438" r:id="rId50"/>
    <p:sldId id="440" r:id="rId51"/>
    <p:sldId id="450" r:id="rId52"/>
    <p:sldId id="445" r:id="rId53"/>
    <p:sldId id="352" r:id="rId54"/>
    <p:sldId id="356" r:id="rId55"/>
    <p:sldId id="354" r:id="rId56"/>
    <p:sldId id="355" r:id="rId57"/>
    <p:sldId id="473" r:id="rId58"/>
    <p:sldId id="652" r:id="rId59"/>
    <p:sldId id="653" r:id="rId60"/>
    <p:sldId id="620" r:id="rId61"/>
    <p:sldId id="359" r:id="rId62"/>
    <p:sldId id="466" r:id="rId63"/>
    <p:sldId id="467" r:id="rId6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151"/>
  </p:normalViewPr>
  <p:slideViewPr>
    <p:cSldViewPr snapToGrid="0" snapToObjects="1">
      <p:cViewPr varScale="1">
        <p:scale>
          <a:sx n="83" d="100"/>
          <a:sy n="83" d="100"/>
        </p:scale>
        <p:origin x="8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9CB70-9C52-7C49-B129-63E673A6E3FF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829BF-177C-824C-B3EF-8DC4A9FB0F5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699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4DC7322-F711-5540-A02E-CCF79FB283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6AADF3-AD81-F748-BEB1-891165C2E439}" type="slidenum">
              <a:rPr lang="en-US" altLang="sr-Latn-RS"/>
              <a:pPr/>
              <a:t>3</a:t>
            </a:fld>
            <a:endParaRPr lang="en-US" altLang="sr-Latn-RS"/>
          </a:p>
        </p:txBody>
      </p:sp>
      <p:sp>
        <p:nvSpPr>
          <p:cNvPr id="946178" name="Rectangle 2">
            <a:extLst>
              <a:ext uri="{FF2B5EF4-FFF2-40B4-BE49-F238E27FC236}">
                <a16:creationId xmlns:a16="http://schemas.microsoft.com/office/drawing/2014/main" id="{AAB39EE4-B4C0-2942-B0B7-45B8C29F56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6179" name="Rectangle 3">
            <a:extLst>
              <a:ext uri="{FF2B5EF4-FFF2-40B4-BE49-F238E27FC236}">
                <a16:creationId xmlns:a16="http://schemas.microsoft.com/office/drawing/2014/main" id="{BA739DFE-FD4A-2544-AE3E-2B7E57DA3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18.2 Regulation of a metabolic pathway</a:t>
            </a:r>
          </a:p>
        </p:txBody>
      </p:sp>
    </p:spTree>
    <p:extLst>
      <p:ext uri="{BB962C8B-B14F-4D97-AF65-F5344CB8AC3E}">
        <p14:creationId xmlns:p14="http://schemas.microsoft.com/office/powerpoint/2010/main" val="1903538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 sz="1200" dirty="0"/>
              <a:t>To initiate transcription, eukaryotic RNA polymerase requires the assistance of proteins called transcription factors</a:t>
            </a:r>
          </a:p>
          <a:p>
            <a:r>
              <a:rPr lang="en-US" altLang="sr-Latn-RS" sz="1200" dirty="0"/>
              <a:t>General transcription factors are essential for the transcription of all protein-coding genes</a:t>
            </a:r>
          </a:p>
          <a:p>
            <a:r>
              <a:rPr lang="en-US" altLang="sr-Latn-RS" sz="1200" dirty="0"/>
              <a:t>In eukaryotes, high levels of transcription of particular genes depend on control elements interacting with specific transcription factors</a:t>
            </a:r>
          </a:p>
          <a:p>
            <a:r>
              <a:rPr lang="en-US" altLang="sr-Latn-RS" sz="1200" dirty="0"/>
              <a:t>Proximal control elements are located close to the promoter</a:t>
            </a:r>
          </a:p>
          <a:p>
            <a:r>
              <a:rPr lang="en-US" altLang="sr-Latn-RS" sz="1200" dirty="0"/>
              <a:t>Distal control elements, groups of which are called </a:t>
            </a:r>
            <a:r>
              <a:rPr lang="en-US" altLang="sr-Latn-RS" sz="1200" b="1" dirty="0"/>
              <a:t>enhancers</a:t>
            </a:r>
            <a:r>
              <a:rPr lang="en-US" altLang="sr-Latn-RS" sz="1200" dirty="0"/>
              <a:t>, may be far away from a gene or even located in an intron</a:t>
            </a:r>
          </a:p>
          <a:p>
            <a:r>
              <a:rPr lang="en-US" altLang="sr-Latn-RS" sz="1200" dirty="0"/>
              <a:t>An activator is a protein that binds to an enhancer and stimulates transcription of a gene</a:t>
            </a:r>
          </a:p>
          <a:p>
            <a:r>
              <a:rPr lang="en-US" altLang="sr-Latn-RS" sz="1200" dirty="0"/>
              <a:t>Bound activators cause mediator proteins to interact with proteins at the promoter</a:t>
            </a:r>
          </a:p>
          <a:p>
            <a:endParaRPr lang="en-US" altLang="sr-Latn-RS" sz="1200" dirty="0"/>
          </a:p>
          <a:p>
            <a:endParaRPr lang="en-US" altLang="sr-Latn-RS" sz="1200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829BF-177C-824C-B3EF-8DC4A9FB0F50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065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43F6666-D948-9343-9468-4F5B567AC0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FD24-4F01-CC4B-A9CF-B3BC180A43E4}" type="slidenum">
              <a:rPr lang="en-US" altLang="sr-Latn-RS"/>
              <a:pPr/>
              <a:t>26</a:t>
            </a:fld>
            <a:endParaRPr lang="en-US" altLang="sr-Latn-RS"/>
          </a:p>
        </p:txBody>
      </p:sp>
      <p:sp>
        <p:nvSpPr>
          <p:cNvPr id="1045506" name="Rectangle 2">
            <a:extLst>
              <a:ext uri="{FF2B5EF4-FFF2-40B4-BE49-F238E27FC236}">
                <a16:creationId xmlns:a16="http://schemas.microsoft.com/office/drawing/2014/main" id="{81C3F237-E75E-1041-AA71-B4BB8EA15B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5507" name="Rectangle 3">
            <a:extLst>
              <a:ext uri="{FF2B5EF4-FFF2-40B4-BE49-F238E27FC236}">
                <a16:creationId xmlns:a16="http://schemas.microsoft.com/office/drawing/2014/main" id="{F3E7B9C4-3243-B14D-8729-CE4FB73056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18.6 Stages in gene expression that can be regulated in eukaryotic cells</a:t>
            </a:r>
          </a:p>
        </p:txBody>
      </p:sp>
    </p:spTree>
    <p:extLst>
      <p:ext uri="{BB962C8B-B14F-4D97-AF65-F5344CB8AC3E}">
        <p14:creationId xmlns:p14="http://schemas.microsoft.com/office/powerpoint/2010/main" val="1935521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84F506E-5EEE-374C-A91F-A7F6B71E1C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9B78EA-4FC6-8341-AFDE-5FAB86C78459}" type="slidenum">
              <a:rPr lang="en-US" altLang="sr-Latn-RS"/>
              <a:pPr/>
              <a:t>31</a:t>
            </a:fld>
            <a:endParaRPr lang="en-US" altLang="sr-Latn-RS"/>
          </a:p>
        </p:txBody>
      </p:sp>
      <p:sp>
        <p:nvSpPr>
          <p:cNvPr id="955394" name="Rectangle 2">
            <a:extLst>
              <a:ext uri="{FF2B5EF4-FFF2-40B4-BE49-F238E27FC236}">
                <a16:creationId xmlns:a16="http://schemas.microsoft.com/office/drawing/2014/main" id="{E609A38F-E458-7A44-8E7B-C63A1C222D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5395" name="Rectangle 3">
            <a:extLst>
              <a:ext uri="{FF2B5EF4-FFF2-40B4-BE49-F238E27FC236}">
                <a16:creationId xmlns:a16="http://schemas.microsoft.com/office/drawing/2014/main" id="{55262EFA-57EB-0D4D-9092-9080CBAE6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18.11 Alternative RNA splicing of the troponin T gene</a:t>
            </a:r>
          </a:p>
          <a:p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88179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43F6666-D948-9343-9468-4F5B567AC0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FD24-4F01-CC4B-A9CF-B3BC180A43E4}" type="slidenum">
              <a:rPr lang="en-US" altLang="sr-Latn-RS"/>
              <a:pPr/>
              <a:t>32</a:t>
            </a:fld>
            <a:endParaRPr lang="en-US" altLang="sr-Latn-RS"/>
          </a:p>
        </p:txBody>
      </p:sp>
      <p:sp>
        <p:nvSpPr>
          <p:cNvPr id="1045506" name="Rectangle 2">
            <a:extLst>
              <a:ext uri="{FF2B5EF4-FFF2-40B4-BE49-F238E27FC236}">
                <a16:creationId xmlns:a16="http://schemas.microsoft.com/office/drawing/2014/main" id="{81C3F237-E75E-1041-AA71-B4BB8EA15B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5507" name="Rectangle 3">
            <a:extLst>
              <a:ext uri="{FF2B5EF4-FFF2-40B4-BE49-F238E27FC236}">
                <a16:creationId xmlns:a16="http://schemas.microsoft.com/office/drawing/2014/main" id="{F3E7B9C4-3243-B14D-8729-CE4FB73056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18.6 Stages in gene expression that can be regulated in eukaryotic cells</a:t>
            </a:r>
          </a:p>
        </p:txBody>
      </p:sp>
    </p:spTree>
    <p:extLst>
      <p:ext uri="{BB962C8B-B14F-4D97-AF65-F5344CB8AC3E}">
        <p14:creationId xmlns:p14="http://schemas.microsoft.com/office/powerpoint/2010/main" val="348950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62FF7D8-20A7-114C-BA1F-0E1CDA6373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C64B8D-74DF-F44F-B888-8B577D54BC17}" type="slidenum">
              <a:rPr lang="en-US" altLang="sr-Latn-RS"/>
              <a:pPr/>
              <a:t>33</a:t>
            </a:fld>
            <a:endParaRPr lang="en-US" altLang="sr-Latn-RS"/>
          </a:p>
        </p:txBody>
      </p:sp>
      <p:sp>
        <p:nvSpPr>
          <p:cNvPr id="1046530" name="Rectangle 2">
            <a:extLst>
              <a:ext uri="{FF2B5EF4-FFF2-40B4-BE49-F238E27FC236}">
                <a16:creationId xmlns:a16="http://schemas.microsoft.com/office/drawing/2014/main" id="{14D685E3-4D00-3747-B1A5-3DE22FAD9D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6531" name="Rectangle 3">
            <a:extLst>
              <a:ext uri="{FF2B5EF4-FFF2-40B4-BE49-F238E27FC236}">
                <a16:creationId xmlns:a16="http://schemas.microsoft.com/office/drawing/2014/main" id="{167AB193-32A3-CD47-B8C9-A95654F7A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18.6 Stages in gene expression that can be regulated in eukaryotic cells</a:t>
            </a:r>
          </a:p>
        </p:txBody>
      </p:sp>
    </p:spTree>
    <p:extLst>
      <p:ext uri="{BB962C8B-B14F-4D97-AF65-F5344CB8AC3E}">
        <p14:creationId xmlns:p14="http://schemas.microsoft.com/office/powerpoint/2010/main" val="179342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36E5234-B60B-6B48-90A3-FA99337FCB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558521-A352-DC41-855B-C857B7645E98}" type="slidenum">
              <a:rPr lang="en-US" altLang="sr-Latn-RS"/>
              <a:pPr/>
              <a:t>37</a:t>
            </a:fld>
            <a:endParaRPr lang="en-US" altLang="sr-Latn-RS"/>
          </a:p>
        </p:txBody>
      </p:sp>
      <p:sp>
        <p:nvSpPr>
          <p:cNvPr id="957442" name="Rectangle 2">
            <a:extLst>
              <a:ext uri="{FF2B5EF4-FFF2-40B4-BE49-F238E27FC236}">
                <a16:creationId xmlns:a16="http://schemas.microsoft.com/office/drawing/2014/main" id="{F4DFA5D5-8752-974D-A3D1-D283D9FD06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7443" name="Rectangle 3">
            <a:extLst>
              <a:ext uri="{FF2B5EF4-FFF2-40B4-BE49-F238E27FC236}">
                <a16:creationId xmlns:a16="http://schemas.microsoft.com/office/drawing/2014/main" id="{7BA37D0C-8422-9240-AE5E-7183C95EAA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 dirty="0"/>
              <a:t>Figure 18.13 Regulation of gene expression by miRNAs </a:t>
            </a:r>
          </a:p>
          <a:p>
            <a:r>
              <a:rPr lang="en-US" altLang="sr-Latn-RS" sz="1200" dirty="0"/>
              <a:t>The phenomenon of inhibition of gene expression by RNA molecules is called </a:t>
            </a:r>
            <a:r>
              <a:rPr lang="en-US" altLang="sr-Latn-RS" sz="1200" b="1" dirty="0"/>
              <a:t>RNA interference</a:t>
            </a:r>
            <a:r>
              <a:rPr lang="en-US" altLang="sr-Latn-RS" sz="1200" dirty="0"/>
              <a:t> (</a:t>
            </a:r>
            <a:r>
              <a:rPr lang="en-US" altLang="sr-Latn-RS" sz="1200" b="1" dirty="0"/>
              <a:t>RNAi</a:t>
            </a:r>
            <a:r>
              <a:rPr lang="en-US" altLang="sr-Latn-RS" sz="1200" dirty="0"/>
              <a:t>)</a:t>
            </a:r>
          </a:p>
          <a:p>
            <a:r>
              <a:rPr lang="en-US" altLang="sr-Latn-RS" sz="1200" dirty="0"/>
              <a:t>RNAi is caused by </a:t>
            </a:r>
            <a:r>
              <a:rPr lang="en-US" altLang="sr-Latn-RS" sz="1200" b="1" dirty="0"/>
              <a:t>small interfering RNAs (siRNAs)</a:t>
            </a:r>
          </a:p>
          <a:p>
            <a:r>
              <a:rPr lang="en-US" altLang="sr-Latn-RS" sz="1200" dirty="0"/>
              <a:t>siRNAs and miRNAs are similar but form from different RNA precursors</a:t>
            </a:r>
          </a:p>
          <a:p>
            <a:endParaRPr lang="en-US" altLang="sr-Latn-RS" dirty="0"/>
          </a:p>
        </p:txBody>
      </p:sp>
    </p:spTree>
    <p:extLst>
      <p:ext uri="{BB962C8B-B14F-4D97-AF65-F5344CB8AC3E}">
        <p14:creationId xmlns:p14="http://schemas.microsoft.com/office/powerpoint/2010/main" val="1049545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F23B8F-9924-5049-828D-7AA94AB44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AB78EC-86AB-7745-941B-2C76F03F4886}" type="slidenum">
              <a:rPr lang="en-US" altLang="sr-Latn-RS"/>
              <a:pPr/>
              <a:t>44</a:t>
            </a:fld>
            <a:endParaRPr lang="en-US" altLang="sr-Latn-RS"/>
          </a:p>
        </p:txBody>
      </p:sp>
      <p:sp>
        <p:nvSpPr>
          <p:cNvPr id="956418" name="Rectangle 2">
            <a:extLst>
              <a:ext uri="{FF2B5EF4-FFF2-40B4-BE49-F238E27FC236}">
                <a16:creationId xmlns:a16="http://schemas.microsoft.com/office/drawing/2014/main" id="{8D63BE80-DD99-F04C-BD05-9A7854C62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6419" name="Rectangle 3">
            <a:extLst>
              <a:ext uri="{FF2B5EF4-FFF2-40B4-BE49-F238E27FC236}">
                <a16:creationId xmlns:a16="http://schemas.microsoft.com/office/drawing/2014/main" id="{E697673E-F520-5648-BA49-D3942CA4DB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18.12 Degradation of a protein by a proteasome</a:t>
            </a:r>
          </a:p>
        </p:txBody>
      </p:sp>
    </p:spTree>
    <p:extLst>
      <p:ext uri="{BB962C8B-B14F-4D97-AF65-F5344CB8AC3E}">
        <p14:creationId xmlns:p14="http://schemas.microsoft.com/office/powerpoint/2010/main" val="1758836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 Rounded MT Bold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Rounded MT Bold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Rounded MT Bold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Rounded MT Bold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Rounded MT Bold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14B4C57D-3287-8447-9D56-C164E592B34B}" type="slidenum">
              <a:rPr lang="hr-HR" sz="1200"/>
              <a:pPr eaLnBrk="1" hangingPunct="1"/>
              <a:t>48</a:t>
            </a:fld>
            <a:endParaRPr lang="hr-HR" sz="1200"/>
          </a:p>
        </p:txBody>
      </p:sp>
    </p:spTree>
    <p:extLst>
      <p:ext uri="{BB962C8B-B14F-4D97-AF65-F5344CB8AC3E}">
        <p14:creationId xmlns:p14="http://schemas.microsoft.com/office/powerpoint/2010/main" val="3887237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888D6E-EE4E-F343-8E50-93B256502467}" type="slidenum">
              <a:rPr lang="hr-HR" smtClean="0"/>
              <a:pPr>
                <a:defRPr/>
              </a:pPr>
              <a:t>50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320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695D9-D661-B74B-8485-370B91FD698D}" type="slidenum">
              <a:rPr lang="hr-HR" smtClean="0"/>
              <a:pPr>
                <a:defRPr/>
              </a:pPr>
              <a:t>54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647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 sz="1200" dirty="0"/>
              <a:t>Almost all the cells in an organism are genetically identical</a:t>
            </a:r>
          </a:p>
          <a:p>
            <a:r>
              <a:rPr lang="en-US" altLang="sr-Latn-RS" sz="1200" dirty="0"/>
              <a:t>Differences between cell types result from </a:t>
            </a:r>
            <a:r>
              <a:rPr lang="en-US" altLang="sr-Latn-RS" sz="1200" b="1" dirty="0"/>
              <a:t>differential gene expression</a:t>
            </a:r>
            <a:r>
              <a:rPr lang="en-US" altLang="sr-Latn-RS" sz="1200" dirty="0"/>
              <a:t>, the expression of different genes by cells with the same genome</a:t>
            </a:r>
          </a:p>
          <a:p>
            <a:r>
              <a:rPr lang="en-US" altLang="sr-Latn-RS" sz="1200" dirty="0"/>
              <a:t>Errors in gene expression can lead to diseases including cancer</a:t>
            </a:r>
          </a:p>
          <a:p>
            <a:r>
              <a:rPr lang="en-US" altLang="sr-Latn-RS" sz="1200" dirty="0"/>
              <a:t>Gene expression is regulated at many stages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829BF-177C-824C-B3EF-8DC4A9FB0F50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6260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E89EBB7-451F-2F46-8E58-9E778A91A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FFBEB0-B1E2-7941-AA18-5EC448DACF3B}" type="slidenum">
              <a:rPr lang="en-US" altLang="sr-Latn-RS"/>
              <a:pPr/>
              <a:t>58</a:t>
            </a:fld>
            <a:endParaRPr lang="en-US" altLang="sr-Latn-RS"/>
          </a:p>
        </p:txBody>
      </p:sp>
      <p:sp>
        <p:nvSpPr>
          <p:cNvPr id="1083394" name="Rectangle 2">
            <a:extLst>
              <a:ext uri="{FF2B5EF4-FFF2-40B4-BE49-F238E27FC236}">
                <a16:creationId xmlns:a16="http://schemas.microsoft.com/office/drawing/2014/main" id="{8A7B944A-98BD-4F43-9CA2-AAAA59EEFB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3395" name="Rectangle 3">
            <a:extLst>
              <a:ext uri="{FF2B5EF4-FFF2-40B4-BE49-F238E27FC236}">
                <a16:creationId xmlns:a16="http://schemas.microsoft.com/office/drawing/2014/main" id="{A7281027-0BF5-994F-A7EE-BE0DE1877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18.21 Signaling pathways that regulate cell division</a:t>
            </a:r>
          </a:p>
          <a:p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888440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5C8A350-797F-3E4B-99C1-F114011B4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262059-8610-CA45-BBA8-48DC244D9521}" type="slidenum">
              <a:rPr lang="en-US" altLang="sr-Latn-RS"/>
              <a:pPr/>
              <a:t>59</a:t>
            </a:fld>
            <a:endParaRPr lang="en-US" altLang="sr-Latn-RS"/>
          </a:p>
        </p:txBody>
      </p:sp>
      <p:sp>
        <p:nvSpPr>
          <p:cNvPr id="1084418" name="Rectangle 2">
            <a:extLst>
              <a:ext uri="{FF2B5EF4-FFF2-40B4-BE49-F238E27FC236}">
                <a16:creationId xmlns:a16="http://schemas.microsoft.com/office/drawing/2014/main" id="{B2BF01B3-2FCB-6845-8135-B5587C1DF0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4419" name="Rectangle 3">
            <a:extLst>
              <a:ext uri="{FF2B5EF4-FFF2-40B4-BE49-F238E27FC236}">
                <a16:creationId xmlns:a16="http://schemas.microsoft.com/office/drawing/2014/main" id="{CA0E4906-78A3-C34B-865E-F806BA64C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18.21 Signaling pathways that regulate cell division</a:t>
            </a:r>
          </a:p>
          <a:p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862458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ED58513-BDEC-BC40-9B90-7A26A0E19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82625F-0A86-9A40-931B-47CE4EB87FF3}" type="slidenum">
              <a:rPr lang="en-US" altLang="sr-Latn-RS"/>
              <a:pPr/>
              <a:t>60</a:t>
            </a:fld>
            <a:endParaRPr lang="en-US" altLang="sr-Latn-RS"/>
          </a:p>
        </p:txBody>
      </p:sp>
      <p:sp>
        <p:nvSpPr>
          <p:cNvPr id="966658" name="Rectangle 2">
            <a:extLst>
              <a:ext uri="{FF2B5EF4-FFF2-40B4-BE49-F238E27FC236}">
                <a16:creationId xmlns:a16="http://schemas.microsoft.com/office/drawing/2014/main" id="{E14D034E-4D40-C34E-97DD-2344069D23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6659" name="Rectangle 3">
            <a:extLst>
              <a:ext uri="{FF2B5EF4-FFF2-40B4-BE49-F238E27FC236}">
                <a16:creationId xmlns:a16="http://schemas.microsoft.com/office/drawing/2014/main" id="{BD292742-991F-D84C-A328-AF7F0253B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18.22 A multistep model for the development of colorectal cancer</a:t>
            </a:r>
          </a:p>
          <a:p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249368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9pPr>
          </a:lstStyle>
          <a:p>
            <a:pPr eaLnBrk="1" hangingPunct="1"/>
            <a:fld id="{8E31E253-1ECC-944D-AE87-5B23D43AC7CA}" type="slidenum">
              <a:rPr lang="hr-HR" sz="1200">
                <a:latin typeface="Arial" charset="0"/>
              </a:rPr>
              <a:pPr eaLnBrk="1" hangingPunct="1"/>
              <a:t>62</a:t>
            </a:fld>
            <a:endParaRPr lang="hr-H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2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FAE3788-5E70-0C4B-BC41-FC698A2578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CFE60-51F9-8F41-BAF0-4B76C11F0B02}" type="slidenum">
              <a:rPr lang="en-US" altLang="sr-Latn-RS"/>
              <a:pPr/>
              <a:t>7</a:t>
            </a:fld>
            <a:endParaRPr lang="en-US" altLang="sr-Latn-RS"/>
          </a:p>
        </p:txBody>
      </p:sp>
      <p:sp>
        <p:nvSpPr>
          <p:cNvPr id="950274" name="Rectangle 2">
            <a:extLst>
              <a:ext uri="{FF2B5EF4-FFF2-40B4-BE49-F238E27FC236}">
                <a16:creationId xmlns:a16="http://schemas.microsoft.com/office/drawing/2014/main" id="{56534400-BD02-3641-B6BF-66DA5863BC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0275" name="Rectangle 3">
            <a:extLst>
              <a:ext uri="{FF2B5EF4-FFF2-40B4-BE49-F238E27FC236}">
                <a16:creationId xmlns:a16="http://schemas.microsoft.com/office/drawing/2014/main" id="{EB575D13-1BB2-8F4F-8FA7-835126BE5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18.6 Stages in gene expression that can be regulated in eukaryotic cells</a:t>
            </a:r>
          </a:p>
        </p:txBody>
      </p:sp>
    </p:spTree>
    <p:extLst>
      <p:ext uri="{BB962C8B-B14F-4D97-AF65-F5344CB8AC3E}">
        <p14:creationId xmlns:p14="http://schemas.microsoft.com/office/powerpoint/2010/main" val="39744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43F6666-D948-9343-9468-4F5B567AC0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FD24-4F01-CC4B-A9CF-B3BC180A43E4}" type="slidenum">
              <a:rPr lang="en-US" altLang="sr-Latn-RS"/>
              <a:pPr/>
              <a:t>8</a:t>
            </a:fld>
            <a:endParaRPr lang="en-US" altLang="sr-Latn-RS"/>
          </a:p>
        </p:txBody>
      </p:sp>
      <p:sp>
        <p:nvSpPr>
          <p:cNvPr id="1045506" name="Rectangle 2">
            <a:extLst>
              <a:ext uri="{FF2B5EF4-FFF2-40B4-BE49-F238E27FC236}">
                <a16:creationId xmlns:a16="http://schemas.microsoft.com/office/drawing/2014/main" id="{81C3F237-E75E-1041-AA71-B4BB8EA15B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5507" name="Rectangle 3">
            <a:extLst>
              <a:ext uri="{FF2B5EF4-FFF2-40B4-BE49-F238E27FC236}">
                <a16:creationId xmlns:a16="http://schemas.microsoft.com/office/drawing/2014/main" id="{F3E7B9C4-3243-B14D-8729-CE4FB73056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18.6 Stages in gene expression that can be regulated in eukaryotic cells</a:t>
            </a:r>
          </a:p>
        </p:txBody>
      </p:sp>
    </p:spTree>
    <p:extLst>
      <p:ext uri="{BB962C8B-B14F-4D97-AF65-F5344CB8AC3E}">
        <p14:creationId xmlns:p14="http://schemas.microsoft.com/office/powerpoint/2010/main" val="283684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a-IN">
                <a:ea typeface="ＭＳ Ｐゴシック" charset="0"/>
                <a:cs typeface="ＭＳ Ｐゴシック" charset="0"/>
              </a:rPr>
              <a:t>147 bp omotano oko histonskog kompleksa(2x H2A, H2B, H3 i H4)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Rounded MT Bold" charset="0"/>
                <a:ea typeface="ＭＳ Ｐゴシック" charset="0"/>
              </a:defRPr>
            </a:lvl9pPr>
          </a:lstStyle>
          <a:p>
            <a:pPr eaLnBrk="1" hangingPunct="1"/>
            <a:fld id="{8F97A18C-3C54-814B-B2C0-DB0B2637060E}" type="slidenum">
              <a:rPr lang="hr-HR" sz="1200">
                <a:latin typeface="Arial" charset="0"/>
              </a:rPr>
              <a:pPr eaLnBrk="1" hangingPunct="1"/>
              <a:t>10</a:t>
            </a:fld>
            <a:endParaRPr lang="hr-H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014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43F6666-D948-9343-9468-4F5B567AC0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FD24-4F01-CC4B-A9CF-B3BC180A43E4}" type="slidenum">
              <a:rPr lang="en-US" altLang="sr-Latn-RS"/>
              <a:pPr/>
              <a:t>16</a:t>
            </a:fld>
            <a:endParaRPr lang="en-US" altLang="sr-Latn-RS"/>
          </a:p>
        </p:txBody>
      </p:sp>
      <p:sp>
        <p:nvSpPr>
          <p:cNvPr id="1045506" name="Rectangle 2">
            <a:extLst>
              <a:ext uri="{FF2B5EF4-FFF2-40B4-BE49-F238E27FC236}">
                <a16:creationId xmlns:a16="http://schemas.microsoft.com/office/drawing/2014/main" id="{81C3F237-E75E-1041-AA71-B4BB8EA15B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5507" name="Rectangle 3">
            <a:extLst>
              <a:ext uri="{FF2B5EF4-FFF2-40B4-BE49-F238E27FC236}">
                <a16:creationId xmlns:a16="http://schemas.microsoft.com/office/drawing/2014/main" id="{F3E7B9C4-3243-B14D-8729-CE4FB73056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18.6 Stages in gene expression that can be regulated in eukaryotic cells</a:t>
            </a:r>
          </a:p>
        </p:txBody>
      </p:sp>
    </p:spTree>
    <p:extLst>
      <p:ext uri="{BB962C8B-B14F-4D97-AF65-F5344CB8AC3E}">
        <p14:creationId xmlns:p14="http://schemas.microsoft.com/office/powerpoint/2010/main" val="93763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78B474C-3C37-0C4B-896F-4A106817D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3C640-EDA0-4348-A452-409A39977D8F}" type="slidenum">
              <a:rPr lang="en-US" altLang="sr-Latn-RS"/>
              <a:pPr/>
              <a:t>18</a:t>
            </a:fld>
            <a:endParaRPr lang="en-US" altLang="sr-Latn-RS"/>
          </a:p>
        </p:txBody>
      </p:sp>
      <p:sp>
        <p:nvSpPr>
          <p:cNvPr id="952322" name="Rectangle 2">
            <a:extLst>
              <a:ext uri="{FF2B5EF4-FFF2-40B4-BE49-F238E27FC236}">
                <a16:creationId xmlns:a16="http://schemas.microsoft.com/office/drawing/2014/main" id="{D9F3409B-9B43-5648-8350-B0B27028F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23" name="Rectangle 3">
            <a:extLst>
              <a:ext uri="{FF2B5EF4-FFF2-40B4-BE49-F238E27FC236}">
                <a16:creationId xmlns:a16="http://schemas.microsoft.com/office/drawing/2014/main" id="{9C16B3C3-64E1-BE4D-B592-1F311CAB9A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18.8 A eukaryotic gene and its transcript</a:t>
            </a:r>
          </a:p>
        </p:txBody>
      </p:sp>
    </p:spTree>
    <p:extLst>
      <p:ext uri="{BB962C8B-B14F-4D97-AF65-F5344CB8AC3E}">
        <p14:creationId xmlns:p14="http://schemas.microsoft.com/office/powerpoint/2010/main" val="417562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F8F213E-9BE3-4840-B52F-63EC5083DA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DF002D-97A8-8740-A539-D6DA58F4C9E6}" type="slidenum">
              <a:rPr lang="en-US" altLang="sr-Latn-RS"/>
              <a:pPr/>
              <a:t>19</a:t>
            </a:fld>
            <a:endParaRPr lang="en-US" altLang="sr-Latn-RS"/>
          </a:p>
        </p:txBody>
      </p:sp>
      <p:sp>
        <p:nvSpPr>
          <p:cNvPr id="1049602" name="Rectangle 2">
            <a:extLst>
              <a:ext uri="{FF2B5EF4-FFF2-40B4-BE49-F238E27FC236}">
                <a16:creationId xmlns:a16="http://schemas.microsoft.com/office/drawing/2014/main" id="{FCB6B783-3291-6948-8D9D-02C904EE4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9603" name="Rectangle 3">
            <a:extLst>
              <a:ext uri="{FF2B5EF4-FFF2-40B4-BE49-F238E27FC236}">
                <a16:creationId xmlns:a16="http://schemas.microsoft.com/office/drawing/2014/main" id="{F1621350-D553-DA47-AAFF-05D44E60C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18.8 A eukaryotic gene and its transcript</a:t>
            </a:r>
          </a:p>
        </p:txBody>
      </p:sp>
    </p:spTree>
    <p:extLst>
      <p:ext uri="{BB962C8B-B14F-4D97-AF65-F5344CB8AC3E}">
        <p14:creationId xmlns:p14="http://schemas.microsoft.com/office/powerpoint/2010/main" val="4152768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BC30C33-77C1-3645-AD67-3E1F01A781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55779F-2610-1A4A-8328-BF87635C4D25}" type="slidenum">
              <a:rPr lang="en-US" altLang="sr-Latn-RS"/>
              <a:pPr/>
              <a:t>20</a:t>
            </a:fld>
            <a:endParaRPr lang="en-US" altLang="sr-Latn-RS"/>
          </a:p>
        </p:txBody>
      </p:sp>
      <p:sp>
        <p:nvSpPr>
          <p:cNvPr id="1050626" name="Rectangle 2">
            <a:extLst>
              <a:ext uri="{FF2B5EF4-FFF2-40B4-BE49-F238E27FC236}">
                <a16:creationId xmlns:a16="http://schemas.microsoft.com/office/drawing/2014/main" id="{49569289-07D7-EA4F-BCA3-C070EB0615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0627" name="Rectangle 3">
            <a:extLst>
              <a:ext uri="{FF2B5EF4-FFF2-40B4-BE49-F238E27FC236}">
                <a16:creationId xmlns:a16="http://schemas.microsoft.com/office/drawing/2014/main" id="{F4CF38A3-0CCD-AE43-8E96-A8B2057A08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r-Latn-RS"/>
              <a:t>Figure 18.8 A eukaryotic gene and its transcript</a:t>
            </a:r>
          </a:p>
        </p:txBody>
      </p:sp>
    </p:spTree>
    <p:extLst>
      <p:ext uri="{BB962C8B-B14F-4D97-AF65-F5344CB8AC3E}">
        <p14:creationId xmlns:p14="http://schemas.microsoft.com/office/powerpoint/2010/main" val="300126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3F14-0EC9-1B41-AF18-7637A4195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71531-801C-E847-ACA0-1167734D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39BE-55DC-A244-8F5F-86CC857E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C1DC4-9963-1E48-A212-7927BF23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FC45A-4467-A646-B420-49414523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371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09628-6964-F94E-9F61-627F67FB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F9947-BCBF-164D-951C-C79EE87C8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AD51-A1D8-8E43-952D-FC5888FE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A7C6A-D277-0746-9157-9B6748967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A3793-6EF2-474D-A4A5-42ABF4C2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45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8090A-067D-8044-8DB9-F433CF283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E5A24-9E6D-704E-B37C-F48D75A8F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B3C91-6AA4-F244-AAD1-9869F216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48C5-DEF1-6949-915C-B24D97AE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6CC2E-B4AA-4F4E-9975-FC253221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2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561C-0A51-4740-8F45-41314097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8B2BC-F035-BF45-B35E-F34B74C50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759C9-E0AE-9347-B023-7867FC7B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2DE04-05D1-3A4F-97B8-7561E0A7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19F0-6B30-5843-84F7-3D6D8674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6170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3DB2-BAD8-6F47-A957-01C6C7A0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D614B-A043-1D41-9D55-96AB48C57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0CBCB-A8C5-AA48-BB2A-C6B49951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287BD-1D94-F347-A012-BC14E4007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9FEAA-284E-0D4D-A147-940ECD91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010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CBF7-9641-F94A-942D-2C44FB19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EFDAE-B706-0442-A4D3-8633EC228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839E3-BD4A-0E42-BC28-D0B2E7E0F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AE7AA-D25D-864B-8BD7-95DE4FB7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2F3AA-BD0F-D14A-B104-026A4647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73DD3-1C51-DF48-AFFA-8852A680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8982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ED24-AFEE-AB44-8551-B53E1A3B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33F6-3106-9A4B-9F50-01E700E65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FD29C-752F-E74F-AEA6-27108D4B2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1F171-1677-2549-91B7-9DB1344795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F283B-8B53-8247-988F-4F0686BA6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4CB0-5C6B-734F-8837-C254D403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69DBBD-CF19-6C44-9788-82A52427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4CD54F-143A-8849-82E5-26C6D455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552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4E85-3E8C-4D46-8250-A5F1C875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9E742-F328-A74E-A2C8-125306C0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5E298-EFB3-0E40-B881-F6F2AF07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FF3BF-66BB-B149-9884-B037F717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191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BC3825-BF3E-F948-A93E-052A90A1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EAAAE-C362-1240-BAFC-AD3C446F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1D06D-7C46-8E4C-8175-9EAD0D8A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6553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E162-9A2E-004C-9151-177ACA30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A819D-EC84-534D-A200-CC7805E48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468C0-1962-354B-BEE9-5FA9487C7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88C06-3C8C-B94C-9694-A3B7D8B3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A2D1E-0C22-574E-98AA-5B8C71F0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7B27C-0200-A44E-BBC9-DE81D7C9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3142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47D4-17BA-1E44-B64D-566BEE7A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212CB-DFB4-1F47-9764-C2CF51F27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164AC-2F5F-A745-920B-F8D66B09A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D6E9B-4399-9148-9D7A-63D4A483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B8D11-9C19-AA4C-A7CC-E941B462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E924D-D1AC-9B4B-BF27-5F953EA7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339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DE3BE7-448D-D440-97FF-38978270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5ADFF-CE61-D448-BCCA-4235D288D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C9B4-50C1-9B48-8A45-EAC630FE9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4641C-16E5-984B-A58C-198334A0F04D}" type="datetimeFigureOut">
              <a:rPr lang="hr-HR" smtClean="0"/>
              <a:t>10.1.2023.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6187E-B77B-EB43-8924-B488A700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03BF8-C8BC-B24F-A3B8-49E20B09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2FEFB-7384-1841-8724-C670054190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909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elGO582s4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Vgwr0QpYN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fYf_rPWUd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youtube.com/watch?v=UgT5rUQ9EmQ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1F68-AFD0-0849-8363-3BA79C16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Regulacija genske ekspresije kod </a:t>
            </a:r>
            <a:r>
              <a:rPr lang="hr-HR" dirty="0" err="1"/>
              <a:t>eukariota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6569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>
                <a:latin typeface="Arial Rounded MT Bold" charset="0"/>
                <a:ea typeface="ＭＳ Ｐゴシック" charset="0"/>
                <a:cs typeface="ＭＳ Ｐゴシック" charset="0"/>
              </a:rPr>
              <a:t>Struktura kromatina</a:t>
            </a:r>
            <a:endParaRPr lang="en-US">
              <a:latin typeface="Arial Rounded MT Bold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CF0EE2-01BA-1C43-AC2F-3EF30606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41867" y="1690688"/>
            <a:ext cx="6660866" cy="44116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09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>
                <a:latin typeface="Arial Rounded MT Bold" charset="0"/>
                <a:ea typeface="ＭＳ Ｐゴシック" charset="0"/>
                <a:cs typeface="ＭＳ Ｐゴシック" charset="0"/>
              </a:rPr>
              <a:t>Modifikacije histona</a:t>
            </a:r>
            <a:endParaRPr lang="en-US">
              <a:latin typeface="Arial Rounded MT Bol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ta-IN">
                <a:latin typeface="Arial" charset="0"/>
                <a:ea typeface="ＭＳ Ｐゴシック" charset="0"/>
                <a:cs typeface="ＭＳ Ｐゴシック" charset="0"/>
              </a:rPr>
              <a:t>cetilacija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</a:t>
            </a:r>
            <a:r>
              <a:rPr lang="ta-IN">
                <a:latin typeface="Arial" charset="0"/>
                <a:ea typeface="ＭＳ Ｐゴシック" charset="0"/>
                <a:cs typeface="ＭＳ Ｐゴシック" charset="0"/>
              </a:rPr>
              <a:t>etilacija</a:t>
            </a:r>
          </a:p>
          <a:p>
            <a:r>
              <a:rPr lang="ta-IN">
                <a:latin typeface="Arial" charset="0"/>
                <a:ea typeface="ＭＳ Ｐゴシック" charset="0"/>
                <a:cs typeface="ＭＳ Ｐゴシック" charset="0"/>
              </a:rPr>
              <a:t>Fosforilacija</a:t>
            </a:r>
          </a:p>
          <a:p>
            <a:r>
              <a:rPr lang="ta-IN">
                <a:latin typeface="Arial" charset="0"/>
                <a:ea typeface="ＭＳ Ｐゴシック" charset="0"/>
                <a:cs typeface="ＭＳ Ｐゴシック" charset="0"/>
              </a:rPr>
              <a:t>Ubikvitinacija</a:t>
            </a:r>
          </a:p>
        </p:txBody>
      </p:sp>
      <p:pic>
        <p:nvPicPr>
          <p:cNvPr id="71683" name="Picture 2" descr="Screen Shot 2014-11-17 at 10.57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38600"/>
            <a:ext cx="85090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03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>
                <a:latin typeface="Arial Rounded MT Bold" charset="0"/>
                <a:ea typeface="ＭＳ Ｐゴシック" charset="0"/>
                <a:cs typeface="ＭＳ Ｐゴシック" charset="0"/>
              </a:rPr>
              <a:t>Acetilacija histona</a:t>
            </a:r>
            <a:endParaRPr lang="en-US">
              <a:latin typeface="Arial Rounded MT Bold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2706" name="Content Placeholder 3" descr="ch03f0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57" r="-20857"/>
          <a:stretch>
            <a:fillRect/>
          </a:stretch>
        </p:blipFill>
        <p:spPr>
          <a:xfrm>
            <a:off x="1143000" y="1417638"/>
            <a:ext cx="9277350" cy="4973638"/>
          </a:xfrm>
        </p:spPr>
      </p:pic>
    </p:spTree>
    <p:extLst>
      <p:ext uri="{BB962C8B-B14F-4D97-AF65-F5344CB8AC3E}">
        <p14:creationId xmlns:p14="http://schemas.microsoft.com/office/powerpoint/2010/main" val="244471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err="1">
                <a:latin typeface="Arial Rounded MT Bold" charset="0"/>
                <a:ea typeface="ＭＳ Ｐゴシック" charset="0"/>
                <a:cs typeface="ＭＳ Ｐゴシック" charset="0"/>
              </a:rPr>
              <a:t>Acetilacija</a:t>
            </a:r>
            <a:r>
              <a:rPr lang="ta-IN" dirty="0">
                <a:latin typeface="Arial Rounded MT Bold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 Rounded MT Bold" charset="0"/>
                <a:ea typeface="ＭＳ Ｐゴシック" charset="0"/>
                <a:cs typeface="ＭＳ Ｐゴシック" charset="0"/>
              </a:rPr>
              <a:t>i</a:t>
            </a:r>
            <a:r>
              <a:rPr lang="ta-IN" dirty="0">
                <a:latin typeface="Arial Rounded MT Bold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 Rounded MT Bold" charset="0"/>
                <a:ea typeface="ＭＳ Ｐゴシック" charset="0"/>
                <a:cs typeface="ＭＳ Ｐゴシック" charset="0"/>
              </a:rPr>
              <a:t>metilacija</a:t>
            </a:r>
            <a:r>
              <a:rPr lang="ta-IN" dirty="0">
                <a:latin typeface="Arial Rounded MT Bold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 Rounded MT Bold" charset="0"/>
                <a:ea typeface="ＭＳ Ｐゴシック" charset="0"/>
                <a:cs typeface="ＭＳ Ｐゴシック" charset="0"/>
              </a:rPr>
              <a:t>histona</a:t>
            </a:r>
            <a:r>
              <a:rPr lang="ta-IN" dirty="0">
                <a:latin typeface="Arial Rounded MT Bold" charset="0"/>
                <a:ea typeface="ＭＳ Ｐゴシック" charset="0"/>
                <a:cs typeface="ＭＳ Ｐゴシック" charset="0"/>
              </a:rPr>
              <a:t> H3</a:t>
            </a:r>
            <a:endParaRPr lang="en-US" dirty="0">
              <a:latin typeface="Arial Rounded MT Bold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3730" name="Content Placeholder 5" descr="Screen shot 2011-10-23 at 9.46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07" b="-18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2070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Modifikacije kromatina</a:t>
            </a:r>
            <a:endParaRPr lang="en-US" dirty="0"/>
          </a:p>
        </p:txBody>
      </p:sp>
      <p:pic>
        <p:nvPicPr>
          <p:cNvPr id="4" name="Content Placeholder 3" descr="Screen Shot 2017-03-27 at 11.35.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92" r="-8292"/>
          <a:stretch>
            <a:fillRect/>
          </a:stretch>
        </p:blipFill>
        <p:spPr>
          <a:xfrm>
            <a:off x="1743364" y="1599809"/>
            <a:ext cx="8295986" cy="4577154"/>
          </a:xfrm>
        </p:spPr>
      </p:pic>
    </p:spTree>
    <p:extLst>
      <p:ext uri="{BB962C8B-B14F-4D97-AF65-F5344CB8AC3E}">
        <p14:creationId xmlns:p14="http://schemas.microsoft.com/office/powerpoint/2010/main" val="144007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https://www.youtube.com/watch?v=XelGO582s4U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5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6" name="Picture 36" descr="18_06aEukGeneExpRegulatio-U">
            <a:extLst>
              <a:ext uri="{FF2B5EF4-FFF2-40B4-BE49-F238E27FC236}">
                <a16:creationId xmlns:a16="http://schemas.microsoft.com/office/drawing/2014/main" id="{D7124BE3-0A6D-FE4B-88C2-62AB932A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9" y="136525"/>
            <a:ext cx="5164137" cy="65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17" name="Rectangle 37">
            <a:extLst>
              <a:ext uri="{FF2B5EF4-FFF2-40B4-BE49-F238E27FC236}">
                <a16:creationId xmlns:a16="http://schemas.microsoft.com/office/drawing/2014/main" id="{A9B71DEE-17A9-C246-948C-E25930D54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18-6a</a:t>
            </a:r>
          </a:p>
        </p:txBody>
      </p:sp>
      <p:sp>
        <p:nvSpPr>
          <p:cNvPr id="1044518" name="Text Box 38">
            <a:extLst>
              <a:ext uri="{FF2B5EF4-FFF2-40B4-BE49-F238E27FC236}">
                <a16:creationId xmlns:a16="http://schemas.microsoft.com/office/drawing/2014/main" id="{9451CD9D-4CAB-A342-8562-905465BE5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1" y="2322514"/>
            <a:ext cx="43021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DNA</a:t>
            </a:r>
          </a:p>
        </p:txBody>
      </p:sp>
      <p:sp>
        <p:nvSpPr>
          <p:cNvPr id="1044519" name="Text Box 39">
            <a:extLst>
              <a:ext uri="{FF2B5EF4-FFF2-40B4-BE49-F238E27FC236}">
                <a16:creationId xmlns:a16="http://schemas.microsoft.com/office/drawing/2014/main" id="{F1956B9E-60BE-6E41-BC59-06ADDA9EA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075" y="147639"/>
            <a:ext cx="56673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Signal</a:t>
            </a:r>
          </a:p>
        </p:txBody>
      </p:sp>
      <p:sp>
        <p:nvSpPr>
          <p:cNvPr id="1044520" name="Text Box 40">
            <a:extLst>
              <a:ext uri="{FF2B5EF4-FFF2-40B4-BE49-F238E27FC236}">
                <a16:creationId xmlns:a16="http://schemas.microsoft.com/office/drawing/2014/main" id="{7D2D564D-839C-2245-9288-BBB425C91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1" y="2951164"/>
            <a:ext cx="5127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Gene</a:t>
            </a:r>
          </a:p>
        </p:txBody>
      </p:sp>
      <p:sp>
        <p:nvSpPr>
          <p:cNvPr id="1044521" name="Text Box 41">
            <a:extLst>
              <a:ext uri="{FF2B5EF4-FFF2-40B4-BE49-F238E27FC236}">
                <a16:creationId xmlns:a16="http://schemas.microsoft.com/office/drawing/2014/main" id="{A3A7545E-4C01-0A45-9F65-C5222CA89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276" y="908050"/>
            <a:ext cx="10017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NUCLEUS</a:t>
            </a:r>
          </a:p>
        </p:txBody>
      </p:sp>
      <p:sp>
        <p:nvSpPr>
          <p:cNvPr id="1044522" name="Text Box 42">
            <a:extLst>
              <a:ext uri="{FF2B5EF4-FFF2-40B4-BE49-F238E27FC236}">
                <a16:creationId xmlns:a16="http://schemas.microsoft.com/office/drawing/2014/main" id="{72629399-1A3A-B14C-A3F3-7968E4FD3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1" y="1771650"/>
            <a:ext cx="20177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Chromatin modification</a:t>
            </a:r>
          </a:p>
        </p:txBody>
      </p:sp>
      <p:sp>
        <p:nvSpPr>
          <p:cNvPr id="1044523" name="Text Box 43">
            <a:extLst>
              <a:ext uri="{FF2B5EF4-FFF2-40B4-BE49-F238E27FC236}">
                <a16:creationId xmlns:a16="http://schemas.microsoft.com/office/drawing/2014/main" id="{491D09EE-3FD1-814D-AEC4-1A1847FF0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675" y="1155700"/>
            <a:ext cx="9144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Chromatin</a:t>
            </a:r>
          </a:p>
        </p:txBody>
      </p:sp>
      <p:sp>
        <p:nvSpPr>
          <p:cNvPr id="1044524" name="Text Box 44">
            <a:extLst>
              <a:ext uri="{FF2B5EF4-FFF2-40B4-BE49-F238E27FC236}">
                <a16:creationId xmlns:a16="http://schemas.microsoft.com/office/drawing/2014/main" id="{85EFF2EF-34B9-C14E-B679-5AA3877D4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6" y="2443164"/>
            <a:ext cx="142716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sr-Latn-RS" sz="1400" b="1"/>
              <a:t>Gene available</a:t>
            </a:r>
          </a:p>
          <a:p>
            <a:r>
              <a:rPr lang="en-US" altLang="sr-Latn-RS" sz="1400" b="1"/>
              <a:t>for transcription</a:t>
            </a:r>
          </a:p>
        </p:txBody>
      </p:sp>
      <p:sp>
        <p:nvSpPr>
          <p:cNvPr id="1044525" name="Text Box 45">
            <a:extLst>
              <a:ext uri="{FF2B5EF4-FFF2-40B4-BE49-F238E27FC236}">
                <a16:creationId xmlns:a16="http://schemas.microsoft.com/office/drawing/2014/main" id="{197A9DA5-A07E-1442-9A2A-BDC2A8625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76" y="3622675"/>
            <a:ext cx="4810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Exon</a:t>
            </a:r>
          </a:p>
        </p:txBody>
      </p:sp>
      <p:sp>
        <p:nvSpPr>
          <p:cNvPr id="1044526" name="Text Box 46">
            <a:extLst>
              <a:ext uri="{FF2B5EF4-FFF2-40B4-BE49-F238E27FC236}">
                <a16:creationId xmlns:a16="http://schemas.microsoft.com/office/drawing/2014/main" id="{696A6905-A4B9-C948-B14B-49727D070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526" y="4133850"/>
            <a:ext cx="8620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Intron</a:t>
            </a:r>
          </a:p>
        </p:txBody>
      </p:sp>
      <p:sp>
        <p:nvSpPr>
          <p:cNvPr id="1044527" name="Text Box 47">
            <a:extLst>
              <a:ext uri="{FF2B5EF4-FFF2-40B4-BE49-F238E27FC236}">
                <a16:creationId xmlns:a16="http://schemas.microsoft.com/office/drawing/2014/main" id="{32F51442-97A9-D44E-91EF-931BF5B47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4741864"/>
            <a:ext cx="45085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Tail</a:t>
            </a:r>
          </a:p>
        </p:txBody>
      </p:sp>
      <p:sp>
        <p:nvSpPr>
          <p:cNvPr id="1044528" name="Text Box 48">
            <a:extLst>
              <a:ext uri="{FF2B5EF4-FFF2-40B4-BE49-F238E27FC236}">
                <a16:creationId xmlns:a16="http://schemas.microsoft.com/office/drawing/2014/main" id="{494ECED3-C8B6-624E-B966-CCFD0E737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76" y="3630614"/>
            <a:ext cx="4111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RNA</a:t>
            </a:r>
          </a:p>
        </p:txBody>
      </p:sp>
      <p:sp>
        <p:nvSpPr>
          <p:cNvPr id="1044529" name="Text Box 49">
            <a:extLst>
              <a:ext uri="{FF2B5EF4-FFF2-40B4-BE49-F238E27FC236}">
                <a16:creationId xmlns:a16="http://schemas.microsoft.com/office/drawing/2014/main" id="{A11DEA24-F173-634D-9EB8-443994049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118100"/>
            <a:ext cx="4953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Cap</a:t>
            </a:r>
          </a:p>
        </p:txBody>
      </p:sp>
      <p:sp>
        <p:nvSpPr>
          <p:cNvPr id="1044530" name="Text Box 50">
            <a:extLst>
              <a:ext uri="{FF2B5EF4-FFF2-40B4-BE49-F238E27FC236}">
                <a16:creationId xmlns:a16="http://schemas.microsoft.com/office/drawing/2014/main" id="{2637583D-31CE-7A48-BC82-7BA6570DA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1" y="4449764"/>
            <a:ext cx="14017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RNA processing</a:t>
            </a:r>
          </a:p>
        </p:txBody>
      </p:sp>
      <p:sp>
        <p:nvSpPr>
          <p:cNvPr id="1044531" name="Text Box 51">
            <a:extLst>
              <a:ext uri="{FF2B5EF4-FFF2-40B4-BE49-F238E27FC236}">
                <a16:creationId xmlns:a16="http://schemas.microsoft.com/office/drawing/2014/main" id="{E6BEBD71-A26C-2345-821C-9A9D7F935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0" y="3886200"/>
            <a:ext cx="21082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Primary transcript</a:t>
            </a:r>
          </a:p>
        </p:txBody>
      </p:sp>
      <p:sp>
        <p:nvSpPr>
          <p:cNvPr id="1044532" name="Text Box 52">
            <a:extLst>
              <a:ext uri="{FF2B5EF4-FFF2-40B4-BE49-F238E27FC236}">
                <a16:creationId xmlns:a16="http://schemas.microsoft.com/office/drawing/2014/main" id="{B8C6F6B0-2197-574B-80C1-DC242B53F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5035550"/>
            <a:ext cx="149383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mRNA in nucleus</a:t>
            </a:r>
          </a:p>
        </p:txBody>
      </p:sp>
      <p:sp>
        <p:nvSpPr>
          <p:cNvPr id="1044533" name="AutoShape 53">
            <a:extLst>
              <a:ext uri="{FF2B5EF4-FFF2-40B4-BE49-F238E27FC236}">
                <a16:creationId xmlns:a16="http://schemas.microsoft.com/office/drawing/2014/main" id="{DF198B3C-CBB2-5744-8755-6DDD8BDF8095}"/>
              </a:ext>
            </a:extLst>
          </p:cNvPr>
          <p:cNvSpPr>
            <a:spLocks/>
          </p:cNvSpPr>
          <p:nvPr/>
        </p:nvSpPr>
        <p:spPr bwMode="auto">
          <a:xfrm rot="5411759">
            <a:off x="5387975" y="2106613"/>
            <a:ext cx="114300" cy="1562100"/>
          </a:xfrm>
          <a:prstGeom prst="rightBrace">
            <a:avLst>
              <a:gd name="adj1" fmla="val 113889"/>
              <a:gd name="adj2" fmla="val 50736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4" name="Text Box 54">
            <a:extLst>
              <a:ext uri="{FF2B5EF4-FFF2-40B4-BE49-F238E27FC236}">
                <a16:creationId xmlns:a16="http://schemas.microsoft.com/office/drawing/2014/main" id="{13AFC3B3-A915-424C-BA77-06311020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0" y="5513389"/>
            <a:ext cx="198278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Transport to cytoplasm</a:t>
            </a:r>
          </a:p>
        </p:txBody>
      </p:sp>
      <p:sp>
        <p:nvSpPr>
          <p:cNvPr id="1044535" name="Text Box 55">
            <a:extLst>
              <a:ext uri="{FF2B5EF4-FFF2-40B4-BE49-F238E27FC236}">
                <a16:creationId xmlns:a16="http://schemas.microsoft.com/office/drawing/2014/main" id="{BD290E8A-DA37-F34C-B49A-C119B9FF9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1850" y="6003925"/>
            <a:ext cx="11699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CYTOPLASM</a:t>
            </a:r>
          </a:p>
        </p:txBody>
      </p:sp>
      <p:sp>
        <p:nvSpPr>
          <p:cNvPr id="1044536" name="Text Box 56">
            <a:extLst>
              <a:ext uri="{FF2B5EF4-FFF2-40B4-BE49-F238E27FC236}">
                <a16:creationId xmlns:a16="http://schemas.microsoft.com/office/drawing/2014/main" id="{7B641E21-6025-D04E-8FCB-2FB21AAA7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5" y="3284539"/>
            <a:ext cx="114458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Transcription</a:t>
            </a:r>
          </a:p>
        </p:txBody>
      </p:sp>
      <p:sp>
        <p:nvSpPr>
          <p:cNvPr id="1044537" name="Line 57">
            <a:extLst>
              <a:ext uri="{FF2B5EF4-FFF2-40B4-BE49-F238E27FC236}">
                <a16:creationId xmlns:a16="http://schemas.microsoft.com/office/drawing/2014/main" id="{4365A014-14C8-8C4F-B32C-BEA5F92CA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6625" y="3810000"/>
            <a:ext cx="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8" name="Line 58">
            <a:extLst>
              <a:ext uri="{FF2B5EF4-FFF2-40B4-BE49-F238E27FC236}">
                <a16:creationId xmlns:a16="http://schemas.microsoft.com/office/drawing/2014/main" id="{50D2169D-43BE-E14E-8B77-DCDBC22F2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001" y="3917950"/>
            <a:ext cx="3175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9" name="Line 59">
            <a:extLst>
              <a:ext uri="{FF2B5EF4-FFF2-40B4-BE49-F238E27FC236}">
                <a16:creationId xmlns:a16="http://schemas.microsoft.com/office/drawing/2014/main" id="{A6A2BB70-6C69-AB40-8C52-1D3BECAA8B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2975" y="4930776"/>
            <a:ext cx="82550" cy="111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40" name="Line 60">
            <a:extLst>
              <a:ext uri="{FF2B5EF4-FFF2-40B4-BE49-F238E27FC236}">
                <a16:creationId xmlns:a16="http://schemas.microsoft.com/office/drawing/2014/main" id="{758B8223-85ED-0D43-A369-480E634C2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325" y="5226050"/>
            <a:ext cx="165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711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0421-1D3A-0B4C-8E02-60BE7577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Organizacija tipičnog </a:t>
            </a:r>
            <a:r>
              <a:rPr lang="hr-HR" dirty="0" err="1"/>
              <a:t>eukariotskog</a:t>
            </a:r>
            <a:r>
              <a:rPr lang="hr-HR" dirty="0"/>
              <a:t> gena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C8C01-CB50-1643-9462-5C436BEFC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Regulatorna i kodirajuća regija</a:t>
            </a:r>
          </a:p>
          <a:p>
            <a:r>
              <a:rPr lang="hr-HR" dirty="0"/>
              <a:t>Kontrolni elementi se vežu na </a:t>
            </a:r>
            <a:r>
              <a:rPr lang="hr-HR" dirty="0" err="1"/>
              <a:t>nekodirajuću</a:t>
            </a:r>
            <a:r>
              <a:rPr lang="hr-HR" dirty="0"/>
              <a:t> regiju i reguliraju transkripciju preko proteina koji se vežu na njih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71176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439" name="Picture 7" descr="18_08EukGeneTranscript_1-U">
            <a:extLst>
              <a:ext uri="{FF2B5EF4-FFF2-40B4-BE49-F238E27FC236}">
                <a16:creationId xmlns:a16="http://schemas.microsoft.com/office/drawing/2014/main" id="{334242C5-6D50-BA48-81E2-B46CA403E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4" y="1352551"/>
            <a:ext cx="8548687" cy="41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4440" name="Rectangle 8">
            <a:extLst>
              <a:ext uri="{FF2B5EF4-FFF2-40B4-BE49-F238E27FC236}">
                <a16:creationId xmlns:a16="http://schemas.microsoft.com/office/drawing/2014/main" id="{471BA3DD-D670-4147-9D6C-A3A35C19E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18-8-1</a:t>
            </a:r>
          </a:p>
        </p:txBody>
      </p:sp>
      <p:sp>
        <p:nvSpPr>
          <p:cNvPr id="914441" name="Text Box 9">
            <a:extLst>
              <a:ext uri="{FF2B5EF4-FFF2-40B4-BE49-F238E27FC236}">
                <a16:creationId xmlns:a16="http://schemas.microsoft.com/office/drawing/2014/main" id="{7FD75750-C838-EB4D-9E5B-F165B3FCB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6" y="1649414"/>
            <a:ext cx="2085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Enhancer</a:t>
            </a:r>
          </a:p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(distal control elements)</a:t>
            </a:r>
          </a:p>
        </p:txBody>
      </p:sp>
      <p:sp>
        <p:nvSpPr>
          <p:cNvPr id="914442" name="Text Box 10">
            <a:extLst>
              <a:ext uri="{FF2B5EF4-FFF2-40B4-BE49-F238E27FC236}">
                <a16:creationId xmlns:a16="http://schemas.microsoft.com/office/drawing/2014/main" id="{55DB4BD7-33D6-9544-9F81-5A5D176DA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6" y="1655764"/>
            <a:ext cx="1438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Proximal</a:t>
            </a:r>
          </a:p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control elements</a:t>
            </a:r>
          </a:p>
        </p:txBody>
      </p:sp>
      <p:sp>
        <p:nvSpPr>
          <p:cNvPr id="914443" name="Text Box 11">
            <a:extLst>
              <a:ext uri="{FF2B5EF4-FFF2-40B4-BE49-F238E27FC236}">
                <a16:creationId xmlns:a16="http://schemas.microsoft.com/office/drawing/2014/main" id="{9924C568-747A-1342-9B96-B394408EB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1" y="1382713"/>
            <a:ext cx="1196975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Poly-A signal</a:t>
            </a:r>
          </a:p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sequence</a:t>
            </a:r>
          </a:p>
        </p:txBody>
      </p:sp>
      <p:sp>
        <p:nvSpPr>
          <p:cNvPr id="914444" name="Text Box 12">
            <a:extLst>
              <a:ext uri="{FF2B5EF4-FFF2-40B4-BE49-F238E27FC236}">
                <a16:creationId xmlns:a16="http://schemas.microsoft.com/office/drawing/2014/main" id="{D31C439C-A831-674A-BAB9-190BA2991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1476" y="1785938"/>
            <a:ext cx="1069975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Termination</a:t>
            </a:r>
          </a:p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region</a:t>
            </a:r>
          </a:p>
        </p:txBody>
      </p:sp>
      <p:sp>
        <p:nvSpPr>
          <p:cNvPr id="914445" name="Text Box 13">
            <a:extLst>
              <a:ext uri="{FF2B5EF4-FFF2-40B4-BE49-F238E27FC236}">
                <a16:creationId xmlns:a16="http://schemas.microsoft.com/office/drawing/2014/main" id="{3E388729-E114-8A4A-843E-C0B5713B6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3226" y="2522539"/>
            <a:ext cx="10699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Downstream</a:t>
            </a:r>
          </a:p>
        </p:txBody>
      </p:sp>
      <p:sp>
        <p:nvSpPr>
          <p:cNvPr id="914446" name="Text Box 14">
            <a:extLst>
              <a:ext uri="{FF2B5EF4-FFF2-40B4-BE49-F238E27FC236}">
                <a16:creationId xmlns:a16="http://schemas.microsoft.com/office/drawing/2014/main" id="{201499BB-C041-D442-8661-897A29262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2627314"/>
            <a:ext cx="904875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Promoter</a:t>
            </a:r>
          </a:p>
        </p:txBody>
      </p:sp>
      <p:sp>
        <p:nvSpPr>
          <p:cNvPr id="914447" name="Text Box 15">
            <a:extLst>
              <a:ext uri="{FF2B5EF4-FFF2-40B4-BE49-F238E27FC236}">
                <a16:creationId xmlns:a16="http://schemas.microsoft.com/office/drawing/2014/main" id="{5B681343-6D46-DC42-A469-70C407A3D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2519364"/>
            <a:ext cx="904875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Upstream</a:t>
            </a:r>
          </a:p>
        </p:txBody>
      </p:sp>
      <p:sp>
        <p:nvSpPr>
          <p:cNvPr id="914448" name="Text Box 16">
            <a:extLst>
              <a:ext uri="{FF2B5EF4-FFF2-40B4-BE49-F238E27FC236}">
                <a16:creationId xmlns:a16="http://schemas.microsoft.com/office/drawing/2014/main" id="{E752609C-9D77-A347-A35F-BB3FE03E4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6" y="2335214"/>
            <a:ext cx="4476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DNA</a:t>
            </a:r>
          </a:p>
        </p:txBody>
      </p:sp>
      <p:sp>
        <p:nvSpPr>
          <p:cNvPr id="914449" name="Line 17">
            <a:extLst>
              <a:ext uri="{FF2B5EF4-FFF2-40B4-BE49-F238E27FC236}">
                <a16:creationId xmlns:a16="http://schemas.microsoft.com/office/drawing/2014/main" id="{3171C429-7CFC-EA47-BDBE-8065784314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9226" y="2032001"/>
            <a:ext cx="339725" cy="314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4450" name="Line 18">
            <a:extLst>
              <a:ext uri="{FF2B5EF4-FFF2-40B4-BE49-F238E27FC236}">
                <a16:creationId xmlns:a16="http://schemas.microsoft.com/office/drawing/2014/main" id="{F2D15D24-2869-984E-B280-C64CFED9F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6" y="2032000"/>
            <a:ext cx="504825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4451" name="Line 19">
            <a:extLst>
              <a:ext uri="{FF2B5EF4-FFF2-40B4-BE49-F238E27FC236}">
                <a16:creationId xmlns:a16="http://schemas.microsoft.com/office/drawing/2014/main" id="{644773CE-5628-3646-80F9-1C58C9124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5775" y="2032001"/>
            <a:ext cx="0" cy="320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4452" name="Line 20">
            <a:extLst>
              <a:ext uri="{FF2B5EF4-FFF2-40B4-BE49-F238E27FC236}">
                <a16:creationId xmlns:a16="http://schemas.microsoft.com/office/drawing/2014/main" id="{86888D9C-FBC5-6048-9A38-C4AEF0FC7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5501" y="2054225"/>
            <a:ext cx="111125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4453" name="Line 21">
            <a:extLst>
              <a:ext uri="{FF2B5EF4-FFF2-40B4-BE49-F238E27FC236}">
                <a16:creationId xmlns:a16="http://schemas.microsoft.com/office/drawing/2014/main" id="{1B1E4AE8-2B47-6442-9C2C-4F2C925F61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43450" y="2054225"/>
            <a:ext cx="114300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4454" name="AutoShape 22">
            <a:extLst>
              <a:ext uri="{FF2B5EF4-FFF2-40B4-BE49-F238E27FC236}">
                <a16:creationId xmlns:a16="http://schemas.microsoft.com/office/drawing/2014/main" id="{F740EC60-6DCA-1246-BD46-7567FD8F952E}"/>
              </a:ext>
            </a:extLst>
          </p:cNvPr>
          <p:cNvSpPr>
            <a:spLocks/>
          </p:cNvSpPr>
          <p:nvPr/>
        </p:nvSpPr>
        <p:spPr bwMode="auto">
          <a:xfrm rot="5462179">
            <a:off x="5186363" y="2338388"/>
            <a:ext cx="138112" cy="506412"/>
          </a:xfrm>
          <a:prstGeom prst="rightBrace">
            <a:avLst>
              <a:gd name="adj1" fmla="val 3055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4455" name="Line 23">
            <a:extLst>
              <a:ext uri="{FF2B5EF4-FFF2-40B4-BE49-F238E27FC236}">
                <a16:creationId xmlns:a16="http://schemas.microsoft.com/office/drawing/2014/main" id="{12AEBD83-099F-2445-AC48-36808CE8A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6350" y="1708150"/>
            <a:ext cx="0" cy="641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4456" name="Line 24">
            <a:extLst>
              <a:ext uri="{FF2B5EF4-FFF2-40B4-BE49-F238E27FC236}">
                <a16:creationId xmlns:a16="http://schemas.microsoft.com/office/drawing/2014/main" id="{294674A1-FB2C-1249-A88C-787D331842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36125" y="2127250"/>
            <a:ext cx="19050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4457" name="Text Box 25">
            <a:extLst>
              <a:ext uri="{FF2B5EF4-FFF2-40B4-BE49-F238E27FC236}">
                <a16:creationId xmlns:a16="http://schemas.microsoft.com/office/drawing/2014/main" id="{298CAA72-0E68-8948-BAC7-65418B33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914458" name="Text Box 26">
            <a:extLst>
              <a:ext uri="{FF2B5EF4-FFF2-40B4-BE49-F238E27FC236}">
                <a16:creationId xmlns:a16="http://schemas.microsoft.com/office/drawing/2014/main" id="{A8D69503-65E0-7144-BFCB-C5B99126D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2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914459" name="Text Box 27">
            <a:extLst>
              <a:ext uri="{FF2B5EF4-FFF2-40B4-BE49-F238E27FC236}">
                <a16:creationId xmlns:a16="http://schemas.microsoft.com/office/drawing/2014/main" id="{C6E49ECD-28DC-714E-A319-B719EDD44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914460" name="Text Box 28">
            <a:extLst>
              <a:ext uri="{FF2B5EF4-FFF2-40B4-BE49-F238E27FC236}">
                <a16:creationId xmlns:a16="http://schemas.microsoft.com/office/drawing/2014/main" id="{42AFFC87-B9BD-6943-8A94-291F88CB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  <p:sp>
        <p:nvSpPr>
          <p:cNvPr id="914461" name="Text Box 29">
            <a:extLst>
              <a:ext uri="{FF2B5EF4-FFF2-40B4-BE49-F238E27FC236}">
                <a16:creationId xmlns:a16="http://schemas.microsoft.com/office/drawing/2014/main" id="{A0992FA7-98AC-094D-9534-A852C2EE9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1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</p:spTree>
    <p:extLst>
      <p:ext uri="{BB962C8B-B14F-4D97-AF65-F5344CB8AC3E}">
        <p14:creationId xmlns:p14="http://schemas.microsoft.com/office/powerpoint/2010/main" val="130770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601" name="Picture 25" descr="18_08EukGeneTranscript_2-U">
            <a:extLst>
              <a:ext uri="{FF2B5EF4-FFF2-40B4-BE49-F238E27FC236}">
                <a16:creationId xmlns:a16="http://schemas.microsoft.com/office/drawing/2014/main" id="{F005F4AD-44C3-5646-BB7B-5E7C6A57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4" y="1352551"/>
            <a:ext cx="8548687" cy="41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602" name="Rectangle 26">
            <a:extLst>
              <a:ext uri="{FF2B5EF4-FFF2-40B4-BE49-F238E27FC236}">
                <a16:creationId xmlns:a16="http://schemas.microsoft.com/office/drawing/2014/main" id="{C2D8AB83-C48E-1B4B-BDD0-4D7B0A290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18-8-2</a:t>
            </a:r>
          </a:p>
        </p:txBody>
      </p:sp>
      <p:sp>
        <p:nvSpPr>
          <p:cNvPr id="1048603" name="Text Box 27">
            <a:extLst>
              <a:ext uri="{FF2B5EF4-FFF2-40B4-BE49-F238E27FC236}">
                <a16:creationId xmlns:a16="http://schemas.microsoft.com/office/drawing/2014/main" id="{E4D497C0-EAC8-C547-9B16-488A00DB5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6" y="1649414"/>
            <a:ext cx="2085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Enhancer</a:t>
            </a:r>
          </a:p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(distal control elements)</a:t>
            </a:r>
          </a:p>
        </p:txBody>
      </p:sp>
      <p:sp>
        <p:nvSpPr>
          <p:cNvPr id="1048604" name="Text Box 28">
            <a:extLst>
              <a:ext uri="{FF2B5EF4-FFF2-40B4-BE49-F238E27FC236}">
                <a16:creationId xmlns:a16="http://schemas.microsoft.com/office/drawing/2014/main" id="{081B8F20-036F-D043-AF30-FB3A15D80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6" y="1655764"/>
            <a:ext cx="1438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Proximal</a:t>
            </a:r>
          </a:p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control elements</a:t>
            </a:r>
          </a:p>
        </p:txBody>
      </p:sp>
      <p:sp>
        <p:nvSpPr>
          <p:cNvPr id="1048605" name="Text Box 29">
            <a:extLst>
              <a:ext uri="{FF2B5EF4-FFF2-40B4-BE49-F238E27FC236}">
                <a16:creationId xmlns:a16="http://schemas.microsoft.com/office/drawing/2014/main" id="{B9014E23-205B-E749-8109-C01EC9EC2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1" y="1382713"/>
            <a:ext cx="1196975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Poly-A signal</a:t>
            </a:r>
          </a:p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sequence</a:t>
            </a:r>
          </a:p>
        </p:txBody>
      </p:sp>
      <p:sp>
        <p:nvSpPr>
          <p:cNvPr id="1048606" name="Text Box 30">
            <a:extLst>
              <a:ext uri="{FF2B5EF4-FFF2-40B4-BE49-F238E27FC236}">
                <a16:creationId xmlns:a16="http://schemas.microsoft.com/office/drawing/2014/main" id="{78C41CDD-DBFF-DC43-9C50-3B2C209CC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1476" y="1785938"/>
            <a:ext cx="1069975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Termination</a:t>
            </a:r>
          </a:p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region</a:t>
            </a:r>
          </a:p>
        </p:txBody>
      </p:sp>
      <p:sp>
        <p:nvSpPr>
          <p:cNvPr id="1048607" name="Text Box 31">
            <a:extLst>
              <a:ext uri="{FF2B5EF4-FFF2-40B4-BE49-F238E27FC236}">
                <a16:creationId xmlns:a16="http://schemas.microsoft.com/office/drawing/2014/main" id="{DE62082E-B1AE-274E-BA07-EB6CC7003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3226" y="2522539"/>
            <a:ext cx="10699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Downstream</a:t>
            </a:r>
          </a:p>
        </p:txBody>
      </p:sp>
      <p:sp>
        <p:nvSpPr>
          <p:cNvPr id="1048608" name="Text Box 32">
            <a:extLst>
              <a:ext uri="{FF2B5EF4-FFF2-40B4-BE49-F238E27FC236}">
                <a16:creationId xmlns:a16="http://schemas.microsoft.com/office/drawing/2014/main" id="{A323540A-DEA8-1848-853C-9ACED9914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2627314"/>
            <a:ext cx="904875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Promoter</a:t>
            </a:r>
          </a:p>
        </p:txBody>
      </p:sp>
      <p:sp>
        <p:nvSpPr>
          <p:cNvPr id="1048609" name="Text Box 33">
            <a:extLst>
              <a:ext uri="{FF2B5EF4-FFF2-40B4-BE49-F238E27FC236}">
                <a16:creationId xmlns:a16="http://schemas.microsoft.com/office/drawing/2014/main" id="{10C82711-6F9A-B84C-99A5-4056DE09D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2519364"/>
            <a:ext cx="904875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Upstream</a:t>
            </a:r>
          </a:p>
        </p:txBody>
      </p:sp>
      <p:sp>
        <p:nvSpPr>
          <p:cNvPr id="1048610" name="Text Box 34">
            <a:extLst>
              <a:ext uri="{FF2B5EF4-FFF2-40B4-BE49-F238E27FC236}">
                <a16:creationId xmlns:a16="http://schemas.microsoft.com/office/drawing/2014/main" id="{C2AF31F4-7D58-BF47-B045-91D847907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6" y="2335214"/>
            <a:ext cx="4476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DNA</a:t>
            </a:r>
          </a:p>
        </p:txBody>
      </p:sp>
      <p:sp>
        <p:nvSpPr>
          <p:cNvPr id="1048611" name="Line 35">
            <a:extLst>
              <a:ext uri="{FF2B5EF4-FFF2-40B4-BE49-F238E27FC236}">
                <a16:creationId xmlns:a16="http://schemas.microsoft.com/office/drawing/2014/main" id="{B5F2FC0A-BC21-D347-88A5-09A2D97D5C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9226" y="2032001"/>
            <a:ext cx="339725" cy="314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8612" name="Line 36">
            <a:extLst>
              <a:ext uri="{FF2B5EF4-FFF2-40B4-BE49-F238E27FC236}">
                <a16:creationId xmlns:a16="http://schemas.microsoft.com/office/drawing/2014/main" id="{5B82B1ED-D1FF-7B47-828D-0A7ABE1BDA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6" y="2032000"/>
            <a:ext cx="504825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8613" name="Line 37">
            <a:extLst>
              <a:ext uri="{FF2B5EF4-FFF2-40B4-BE49-F238E27FC236}">
                <a16:creationId xmlns:a16="http://schemas.microsoft.com/office/drawing/2014/main" id="{A3AC7AFE-E314-3E4B-B8F2-B0578DCE7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5775" y="2032001"/>
            <a:ext cx="0" cy="320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8614" name="Line 38">
            <a:extLst>
              <a:ext uri="{FF2B5EF4-FFF2-40B4-BE49-F238E27FC236}">
                <a16:creationId xmlns:a16="http://schemas.microsoft.com/office/drawing/2014/main" id="{3318B34B-084B-3341-83F7-6176E78A15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5501" y="2054225"/>
            <a:ext cx="111125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8615" name="Line 39">
            <a:extLst>
              <a:ext uri="{FF2B5EF4-FFF2-40B4-BE49-F238E27FC236}">
                <a16:creationId xmlns:a16="http://schemas.microsoft.com/office/drawing/2014/main" id="{258628F4-DD39-5942-8EBF-85236D66F2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43450" y="2054225"/>
            <a:ext cx="114300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8616" name="AutoShape 40">
            <a:extLst>
              <a:ext uri="{FF2B5EF4-FFF2-40B4-BE49-F238E27FC236}">
                <a16:creationId xmlns:a16="http://schemas.microsoft.com/office/drawing/2014/main" id="{2D5030F8-5925-404D-87F9-C7CFD7A04BD2}"/>
              </a:ext>
            </a:extLst>
          </p:cNvPr>
          <p:cNvSpPr>
            <a:spLocks/>
          </p:cNvSpPr>
          <p:nvPr/>
        </p:nvSpPr>
        <p:spPr bwMode="auto">
          <a:xfrm rot="5462179">
            <a:off x="5186363" y="2338388"/>
            <a:ext cx="138112" cy="506412"/>
          </a:xfrm>
          <a:prstGeom prst="rightBrace">
            <a:avLst>
              <a:gd name="adj1" fmla="val 3055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8617" name="Line 41">
            <a:extLst>
              <a:ext uri="{FF2B5EF4-FFF2-40B4-BE49-F238E27FC236}">
                <a16:creationId xmlns:a16="http://schemas.microsoft.com/office/drawing/2014/main" id="{A24C15F5-652D-5349-B23E-1B6076D03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6350" y="1708150"/>
            <a:ext cx="0" cy="641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8618" name="Line 42">
            <a:extLst>
              <a:ext uri="{FF2B5EF4-FFF2-40B4-BE49-F238E27FC236}">
                <a16:creationId xmlns:a16="http://schemas.microsoft.com/office/drawing/2014/main" id="{B5A358B5-DE8A-7A4E-B446-7EFAD5890B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36125" y="2127250"/>
            <a:ext cx="19050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8619" name="Text Box 43">
            <a:extLst>
              <a:ext uri="{FF2B5EF4-FFF2-40B4-BE49-F238E27FC236}">
                <a16:creationId xmlns:a16="http://schemas.microsoft.com/office/drawing/2014/main" id="{17B714FF-B0B1-F843-9712-164AC2AFF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1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48620" name="Text Box 44">
            <a:extLst>
              <a:ext uri="{FF2B5EF4-FFF2-40B4-BE49-F238E27FC236}">
                <a16:creationId xmlns:a16="http://schemas.microsoft.com/office/drawing/2014/main" id="{C8EBD47B-29B8-EB47-A65E-ED83F6394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6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48621" name="Text Box 45">
            <a:extLst>
              <a:ext uri="{FF2B5EF4-FFF2-40B4-BE49-F238E27FC236}">
                <a16:creationId xmlns:a16="http://schemas.microsoft.com/office/drawing/2014/main" id="{E5D051B5-B090-3E4E-ADD7-C751B72C6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1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48622" name="Text Box 46">
            <a:extLst>
              <a:ext uri="{FF2B5EF4-FFF2-40B4-BE49-F238E27FC236}">
                <a16:creationId xmlns:a16="http://schemas.microsoft.com/office/drawing/2014/main" id="{5DCC2454-88F2-6240-8DDA-67C3C543B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6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  <p:sp>
        <p:nvSpPr>
          <p:cNvPr id="1048623" name="Text Box 47">
            <a:extLst>
              <a:ext uri="{FF2B5EF4-FFF2-40B4-BE49-F238E27FC236}">
                <a16:creationId xmlns:a16="http://schemas.microsoft.com/office/drawing/2014/main" id="{500FDC0C-4C06-DB49-9E87-6BF266A2C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6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  <p:sp>
        <p:nvSpPr>
          <p:cNvPr id="1048624" name="Text Box 48">
            <a:extLst>
              <a:ext uri="{FF2B5EF4-FFF2-40B4-BE49-F238E27FC236}">
                <a16:creationId xmlns:a16="http://schemas.microsoft.com/office/drawing/2014/main" id="{30603C0C-BDED-2342-A204-C90697A9E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226" y="3100388"/>
            <a:ext cx="1349375" cy="53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Cleaved 3 end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of primary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transcript</a:t>
            </a:r>
          </a:p>
        </p:txBody>
      </p:sp>
      <p:sp>
        <p:nvSpPr>
          <p:cNvPr id="1048625" name="Text Box 49">
            <a:extLst>
              <a:ext uri="{FF2B5EF4-FFF2-40B4-BE49-F238E27FC236}">
                <a16:creationId xmlns:a16="http://schemas.microsoft.com/office/drawing/2014/main" id="{C72AE884-A600-3D48-BD22-77DE16ECE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1" y="3043239"/>
            <a:ext cx="11334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Primary RNA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transcript</a:t>
            </a:r>
          </a:p>
        </p:txBody>
      </p:sp>
      <p:sp>
        <p:nvSpPr>
          <p:cNvPr id="1048626" name="Text Box 50">
            <a:extLst>
              <a:ext uri="{FF2B5EF4-FFF2-40B4-BE49-F238E27FC236}">
                <a16:creationId xmlns:a16="http://schemas.microsoft.com/office/drawing/2014/main" id="{3961CB41-A122-3049-AEE6-869709A19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3868738"/>
            <a:ext cx="57150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Poly-A</a:t>
            </a:r>
          </a:p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signal</a:t>
            </a:r>
          </a:p>
        </p:txBody>
      </p:sp>
      <p:sp>
        <p:nvSpPr>
          <p:cNvPr id="1048627" name="Text Box 51">
            <a:extLst>
              <a:ext uri="{FF2B5EF4-FFF2-40B4-BE49-F238E27FC236}">
                <a16:creationId xmlns:a16="http://schemas.microsoft.com/office/drawing/2014/main" id="{C0FEA881-7EF3-0448-91DA-D4B19AD42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851" y="2706688"/>
            <a:ext cx="1171575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Transcription</a:t>
            </a:r>
          </a:p>
        </p:txBody>
      </p:sp>
      <p:sp>
        <p:nvSpPr>
          <p:cNvPr id="1048628" name="Text Box 52">
            <a:extLst>
              <a:ext uri="{FF2B5EF4-FFF2-40B4-BE49-F238E27FC236}">
                <a16:creationId xmlns:a16="http://schemas.microsoft.com/office/drawing/2014/main" id="{DF0B28FC-546A-234B-8286-647A49F67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5" y="3205164"/>
            <a:ext cx="203200" cy="36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5</a:t>
            </a:r>
          </a:p>
        </p:txBody>
      </p:sp>
      <p:sp>
        <p:nvSpPr>
          <p:cNvPr id="1048629" name="Line 53">
            <a:extLst>
              <a:ext uri="{FF2B5EF4-FFF2-40B4-BE49-F238E27FC236}">
                <a16:creationId xmlns:a16="http://schemas.microsoft.com/office/drawing/2014/main" id="{19C0DD71-F316-F540-B756-E0DAB9254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176" y="3359151"/>
            <a:ext cx="9525" cy="466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8630" name="Text Box 54">
            <a:extLst>
              <a:ext uri="{FF2B5EF4-FFF2-40B4-BE49-F238E27FC236}">
                <a16:creationId xmlns:a16="http://schemas.microsoft.com/office/drawing/2014/main" id="{04B09906-BE7A-3746-8800-9C3D22362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48631" name="Text Box 55">
            <a:extLst>
              <a:ext uri="{FF2B5EF4-FFF2-40B4-BE49-F238E27FC236}">
                <a16:creationId xmlns:a16="http://schemas.microsoft.com/office/drawing/2014/main" id="{7944B609-4D65-F749-BEEA-3B978721E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2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48632" name="Text Box 56">
            <a:extLst>
              <a:ext uri="{FF2B5EF4-FFF2-40B4-BE49-F238E27FC236}">
                <a16:creationId xmlns:a16="http://schemas.microsoft.com/office/drawing/2014/main" id="{4C09FE2C-5E0F-F749-87A7-E6A1CC441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48633" name="Text Box 57">
            <a:extLst>
              <a:ext uri="{FF2B5EF4-FFF2-40B4-BE49-F238E27FC236}">
                <a16:creationId xmlns:a16="http://schemas.microsoft.com/office/drawing/2014/main" id="{5296126F-2D93-634C-825D-5A143D80B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  <p:sp>
        <p:nvSpPr>
          <p:cNvPr id="1048634" name="Text Box 58">
            <a:extLst>
              <a:ext uri="{FF2B5EF4-FFF2-40B4-BE49-F238E27FC236}">
                <a16:creationId xmlns:a16="http://schemas.microsoft.com/office/drawing/2014/main" id="{5799241B-C6F3-BD43-8BF5-D07EB1EC4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1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</p:spTree>
    <p:extLst>
      <p:ext uri="{BB962C8B-B14F-4D97-AF65-F5344CB8AC3E}">
        <p14:creationId xmlns:p14="http://schemas.microsoft.com/office/powerpoint/2010/main" val="20635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8277-AD3B-D545-BB7F-CD0A15EF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Pregled - </a:t>
            </a:r>
            <a:r>
              <a:rPr lang="hr-HR" dirty="0" err="1"/>
              <a:t>prokarioti</a:t>
            </a:r>
            <a:r>
              <a:rPr lang="hr-H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E52EF-4823-9F4E-A5BF-8175E1487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Prokarioti</a:t>
            </a:r>
            <a:r>
              <a:rPr lang="hr-HR" dirty="0"/>
              <a:t> i </a:t>
            </a:r>
            <a:r>
              <a:rPr lang="hr-HR" dirty="0" err="1"/>
              <a:t>eukarioti</a:t>
            </a:r>
            <a:r>
              <a:rPr lang="hr-HR" dirty="0"/>
              <a:t> mijenjaju ekspresiju gena obzirom na promjene u okolišu</a:t>
            </a:r>
          </a:p>
          <a:p>
            <a:r>
              <a:rPr lang="hr-HR" dirty="0"/>
              <a:t>Genska ekspresija kod </a:t>
            </a:r>
            <a:r>
              <a:rPr lang="hr-HR" dirty="0" err="1"/>
              <a:t>prokariota</a:t>
            </a:r>
            <a:r>
              <a:rPr lang="hr-HR" dirty="0"/>
              <a:t> se kontrolira preko </a:t>
            </a:r>
            <a:r>
              <a:rPr lang="hr-HR" dirty="0" err="1"/>
              <a:t>operon</a:t>
            </a:r>
            <a:r>
              <a:rPr lang="hr-HR" dirty="0"/>
              <a:t> modela</a:t>
            </a:r>
          </a:p>
          <a:p>
            <a:r>
              <a:rPr lang="hr-HR" dirty="0"/>
              <a:t>Stanice mogu regulirati produkciju enzima preko povratne sprege ili preko regulacije gena</a:t>
            </a:r>
          </a:p>
        </p:txBody>
      </p:sp>
    </p:spTree>
    <p:extLst>
      <p:ext uri="{BB962C8B-B14F-4D97-AF65-F5344CB8AC3E}">
        <p14:creationId xmlns:p14="http://schemas.microsoft.com/office/powerpoint/2010/main" val="1985784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650" name="Picture 2" descr="18_08EukGeneTranscript_3-U">
            <a:extLst>
              <a:ext uri="{FF2B5EF4-FFF2-40B4-BE49-F238E27FC236}">
                <a16:creationId xmlns:a16="http://schemas.microsoft.com/office/drawing/2014/main" id="{1555E5CD-9823-7F42-A059-F3613A29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4" y="1352551"/>
            <a:ext cx="8548687" cy="41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651" name="Rectangle 3">
            <a:extLst>
              <a:ext uri="{FF2B5EF4-FFF2-40B4-BE49-F238E27FC236}">
                <a16:creationId xmlns:a16="http://schemas.microsoft.com/office/drawing/2014/main" id="{A5690FC0-99CD-A64E-996B-9797CBC83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18-8-3</a:t>
            </a:r>
          </a:p>
        </p:txBody>
      </p:sp>
      <p:sp>
        <p:nvSpPr>
          <p:cNvPr id="1051652" name="Text Box 4">
            <a:extLst>
              <a:ext uri="{FF2B5EF4-FFF2-40B4-BE49-F238E27FC236}">
                <a16:creationId xmlns:a16="http://schemas.microsoft.com/office/drawing/2014/main" id="{8DA7E5C6-9FCB-6946-B085-E075485D4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6" y="1649414"/>
            <a:ext cx="2085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Enhancer</a:t>
            </a:r>
          </a:p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(distal control elements)</a:t>
            </a:r>
          </a:p>
        </p:txBody>
      </p:sp>
      <p:sp>
        <p:nvSpPr>
          <p:cNvPr id="1051653" name="Text Box 5">
            <a:extLst>
              <a:ext uri="{FF2B5EF4-FFF2-40B4-BE49-F238E27FC236}">
                <a16:creationId xmlns:a16="http://schemas.microsoft.com/office/drawing/2014/main" id="{3AAC014E-8EE3-114F-AFC6-EADC55C0C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6" y="1655764"/>
            <a:ext cx="1438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Proximal</a:t>
            </a:r>
          </a:p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control elements</a:t>
            </a:r>
          </a:p>
        </p:txBody>
      </p:sp>
      <p:sp>
        <p:nvSpPr>
          <p:cNvPr id="1051654" name="Text Box 6">
            <a:extLst>
              <a:ext uri="{FF2B5EF4-FFF2-40B4-BE49-F238E27FC236}">
                <a16:creationId xmlns:a16="http://schemas.microsoft.com/office/drawing/2014/main" id="{CB0FE393-3E48-7648-841E-40E176E54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1" y="1382713"/>
            <a:ext cx="1196975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Poly-A signal</a:t>
            </a:r>
          </a:p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sequence</a:t>
            </a:r>
          </a:p>
        </p:txBody>
      </p:sp>
      <p:sp>
        <p:nvSpPr>
          <p:cNvPr id="1051655" name="Text Box 7">
            <a:extLst>
              <a:ext uri="{FF2B5EF4-FFF2-40B4-BE49-F238E27FC236}">
                <a16:creationId xmlns:a16="http://schemas.microsoft.com/office/drawing/2014/main" id="{DFFEADFB-E50C-E94A-B135-081950C48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1476" y="1785938"/>
            <a:ext cx="1069975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Termination</a:t>
            </a:r>
          </a:p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region</a:t>
            </a:r>
          </a:p>
        </p:txBody>
      </p:sp>
      <p:sp>
        <p:nvSpPr>
          <p:cNvPr id="1051656" name="Text Box 8">
            <a:extLst>
              <a:ext uri="{FF2B5EF4-FFF2-40B4-BE49-F238E27FC236}">
                <a16:creationId xmlns:a16="http://schemas.microsoft.com/office/drawing/2014/main" id="{287978B6-7E6B-5448-ABF8-B7651AE5B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3226" y="2522539"/>
            <a:ext cx="10699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Downstream</a:t>
            </a:r>
          </a:p>
        </p:txBody>
      </p:sp>
      <p:sp>
        <p:nvSpPr>
          <p:cNvPr id="1051657" name="Text Box 9">
            <a:extLst>
              <a:ext uri="{FF2B5EF4-FFF2-40B4-BE49-F238E27FC236}">
                <a16:creationId xmlns:a16="http://schemas.microsoft.com/office/drawing/2014/main" id="{F0A2E710-6629-F547-93DE-8E15592CC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2627314"/>
            <a:ext cx="904875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Promoter</a:t>
            </a:r>
          </a:p>
        </p:txBody>
      </p:sp>
      <p:sp>
        <p:nvSpPr>
          <p:cNvPr id="1051658" name="Text Box 10">
            <a:extLst>
              <a:ext uri="{FF2B5EF4-FFF2-40B4-BE49-F238E27FC236}">
                <a16:creationId xmlns:a16="http://schemas.microsoft.com/office/drawing/2014/main" id="{63896495-3AEB-C143-8463-E2C206680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2519364"/>
            <a:ext cx="904875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Upstream</a:t>
            </a:r>
          </a:p>
        </p:txBody>
      </p:sp>
      <p:sp>
        <p:nvSpPr>
          <p:cNvPr id="1051659" name="Text Box 11">
            <a:extLst>
              <a:ext uri="{FF2B5EF4-FFF2-40B4-BE49-F238E27FC236}">
                <a16:creationId xmlns:a16="http://schemas.microsoft.com/office/drawing/2014/main" id="{7757DCBE-749F-0945-A29A-4B3E6732A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6" y="2335214"/>
            <a:ext cx="4476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DNA</a:t>
            </a:r>
          </a:p>
        </p:txBody>
      </p:sp>
      <p:sp>
        <p:nvSpPr>
          <p:cNvPr id="1051660" name="Text Box 12">
            <a:extLst>
              <a:ext uri="{FF2B5EF4-FFF2-40B4-BE49-F238E27FC236}">
                <a16:creationId xmlns:a16="http://schemas.microsoft.com/office/drawing/2014/main" id="{862E8FD6-24C4-CC48-92BD-9D2DAFA4E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51661" name="Text Box 13">
            <a:extLst>
              <a:ext uri="{FF2B5EF4-FFF2-40B4-BE49-F238E27FC236}">
                <a16:creationId xmlns:a16="http://schemas.microsoft.com/office/drawing/2014/main" id="{C3A06378-59DF-FB48-8242-4C3496838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2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51662" name="Text Box 14">
            <a:extLst>
              <a:ext uri="{FF2B5EF4-FFF2-40B4-BE49-F238E27FC236}">
                <a16:creationId xmlns:a16="http://schemas.microsoft.com/office/drawing/2014/main" id="{6EF259BC-76CC-8540-A9EE-A357C0E82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51663" name="Text Box 15">
            <a:extLst>
              <a:ext uri="{FF2B5EF4-FFF2-40B4-BE49-F238E27FC236}">
                <a16:creationId xmlns:a16="http://schemas.microsoft.com/office/drawing/2014/main" id="{492B06C6-23A6-D641-9A08-C9194450A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6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  <p:sp>
        <p:nvSpPr>
          <p:cNvPr id="1051664" name="Text Box 16">
            <a:extLst>
              <a:ext uri="{FF2B5EF4-FFF2-40B4-BE49-F238E27FC236}">
                <a16:creationId xmlns:a16="http://schemas.microsoft.com/office/drawing/2014/main" id="{0E804457-209A-7F47-9D46-16018319B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1" y="2138364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  <p:sp>
        <p:nvSpPr>
          <p:cNvPr id="1051665" name="Line 17">
            <a:extLst>
              <a:ext uri="{FF2B5EF4-FFF2-40B4-BE49-F238E27FC236}">
                <a16:creationId xmlns:a16="http://schemas.microsoft.com/office/drawing/2014/main" id="{21AC8260-BC05-6645-978E-D256039974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9226" y="2032001"/>
            <a:ext cx="339725" cy="314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66" name="Line 18">
            <a:extLst>
              <a:ext uri="{FF2B5EF4-FFF2-40B4-BE49-F238E27FC236}">
                <a16:creationId xmlns:a16="http://schemas.microsoft.com/office/drawing/2014/main" id="{F99253C1-9E09-654F-8269-EA7734C97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9426" y="2032000"/>
            <a:ext cx="504825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67" name="Line 19">
            <a:extLst>
              <a:ext uri="{FF2B5EF4-FFF2-40B4-BE49-F238E27FC236}">
                <a16:creationId xmlns:a16="http://schemas.microsoft.com/office/drawing/2014/main" id="{E91027B4-1460-9E4F-B443-1B66A34C6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5775" y="2032001"/>
            <a:ext cx="0" cy="320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68" name="Line 20">
            <a:extLst>
              <a:ext uri="{FF2B5EF4-FFF2-40B4-BE49-F238E27FC236}">
                <a16:creationId xmlns:a16="http://schemas.microsoft.com/office/drawing/2014/main" id="{232725D9-B0C8-194E-B19F-5AD78C92CA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5501" y="2054225"/>
            <a:ext cx="111125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69" name="Line 21">
            <a:extLst>
              <a:ext uri="{FF2B5EF4-FFF2-40B4-BE49-F238E27FC236}">
                <a16:creationId xmlns:a16="http://schemas.microsoft.com/office/drawing/2014/main" id="{79BCB936-4425-C24F-9B02-092477A6BB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43450" y="2054225"/>
            <a:ext cx="114300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70" name="AutoShape 22">
            <a:extLst>
              <a:ext uri="{FF2B5EF4-FFF2-40B4-BE49-F238E27FC236}">
                <a16:creationId xmlns:a16="http://schemas.microsoft.com/office/drawing/2014/main" id="{8546894E-D4C4-1C4A-B30E-3F1AF59AEABC}"/>
              </a:ext>
            </a:extLst>
          </p:cNvPr>
          <p:cNvSpPr>
            <a:spLocks/>
          </p:cNvSpPr>
          <p:nvPr/>
        </p:nvSpPr>
        <p:spPr bwMode="auto">
          <a:xfrm rot="5462179">
            <a:off x="5186363" y="2338388"/>
            <a:ext cx="138112" cy="506412"/>
          </a:xfrm>
          <a:prstGeom prst="rightBrace">
            <a:avLst>
              <a:gd name="adj1" fmla="val 3055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71" name="Line 23">
            <a:extLst>
              <a:ext uri="{FF2B5EF4-FFF2-40B4-BE49-F238E27FC236}">
                <a16:creationId xmlns:a16="http://schemas.microsoft.com/office/drawing/2014/main" id="{CC1CDA1D-CA34-994A-843E-F34F72DB2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6350" y="1708150"/>
            <a:ext cx="0" cy="641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72" name="Line 24">
            <a:extLst>
              <a:ext uri="{FF2B5EF4-FFF2-40B4-BE49-F238E27FC236}">
                <a16:creationId xmlns:a16="http://schemas.microsoft.com/office/drawing/2014/main" id="{D3C95039-3A01-8442-B81E-934D07B5DC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36125" y="2127250"/>
            <a:ext cx="19050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73" name="Text Box 25">
            <a:extLst>
              <a:ext uri="{FF2B5EF4-FFF2-40B4-BE49-F238E27FC236}">
                <a16:creationId xmlns:a16="http://schemas.microsoft.com/office/drawing/2014/main" id="{26A1E4A2-FBF9-1540-AB54-73504C9C7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1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51674" name="Text Box 26">
            <a:extLst>
              <a:ext uri="{FF2B5EF4-FFF2-40B4-BE49-F238E27FC236}">
                <a16:creationId xmlns:a16="http://schemas.microsoft.com/office/drawing/2014/main" id="{FE23F18A-FC18-E547-85EF-DEC01DD8C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6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51675" name="Text Box 27">
            <a:extLst>
              <a:ext uri="{FF2B5EF4-FFF2-40B4-BE49-F238E27FC236}">
                <a16:creationId xmlns:a16="http://schemas.microsoft.com/office/drawing/2014/main" id="{64B32873-7FB4-3D45-A58A-59EB27314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1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Exon</a:t>
            </a:r>
          </a:p>
        </p:txBody>
      </p:sp>
      <p:sp>
        <p:nvSpPr>
          <p:cNvPr id="1051676" name="Text Box 28">
            <a:extLst>
              <a:ext uri="{FF2B5EF4-FFF2-40B4-BE49-F238E27FC236}">
                <a16:creationId xmlns:a16="http://schemas.microsoft.com/office/drawing/2014/main" id="{B58D08BF-B77B-264D-9F1F-8A42FDB3C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6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  <p:sp>
        <p:nvSpPr>
          <p:cNvPr id="1051677" name="Text Box 29">
            <a:extLst>
              <a:ext uri="{FF2B5EF4-FFF2-40B4-BE49-F238E27FC236}">
                <a16:creationId xmlns:a16="http://schemas.microsoft.com/office/drawing/2014/main" id="{945BF45E-0B06-CE44-88C6-C3C6610EA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6" y="3017839"/>
            <a:ext cx="536575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Intron</a:t>
            </a:r>
          </a:p>
        </p:txBody>
      </p:sp>
      <p:sp>
        <p:nvSpPr>
          <p:cNvPr id="1051678" name="Text Box 30">
            <a:extLst>
              <a:ext uri="{FF2B5EF4-FFF2-40B4-BE49-F238E27FC236}">
                <a16:creationId xmlns:a16="http://schemas.microsoft.com/office/drawing/2014/main" id="{4741AC28-6367-D546-B264-00609D391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226" y="3100388"/>
            <a:ext cx="1349375" cy="53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Cleaved 3 end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of primary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transcript</a:t>
            </a:r>
          </a:p>
        </p:txBody>
      </p:sp>
      <p:sp>
        <p:nvSpPr>
          <p:cNvPr id="1051679" name="Text Box 31">
            <a:extLst>
              <a:ext uri="{FF2B5EF4-FFF2-40B4-BE49-F238E27FC236}">
                <a16:creationId xmlns:a16="http://schemas.microsoft.com/office/drawing/2014/main" id="{7924824E-BF74-0046-AC2D-419CF976E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1" y="3043239"/>
            <a:ext cx="11334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Primary RNA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transcript</a:t>
            </a:r>
          </a:p>
        </p:txBody>
      </p:sp>
      <p:sp>
        <p:nvSpPr>
          <p:cNvPr id="1051680" name="Text Box 32">
            <a:extLst>
              <a:ext uri="{FF2B5EF4-FFF2-40B4-BE49-F238E27FC236}">
                <a16:creationId xmlns:a16="http://schemas.microsoft.com/office/drawing/2014/main" id="{F78EF694-B4AF-074B-B7C4-E68E3C581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3868738"/>
            <a:ext cx="57150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Poly-A</a:t>
            </a:r>
          </a:p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signal</a:t>
            </a:r>
          </a:p>
        </p:txBody>
      </p:sp>
      <p:sp>
        <p:nvSpPr>
          <p:cNvPr id="1051681" name="Text Box 33">
            <a:extLst>
              <a:ext uri="{FF2B5EF4-FFF2-40B4-BE49-F238E27FC236}">
                <a16:creationId xmlns:a16="http://schemas.microsoft.com/office/drawing/2014/main" id="{750DE6C5-4113-A94E-A4F3-EA455F4CE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851" y="2706688"/>
            <a:ext cx="1171575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Transcription</a:t>
            </a:r>
          </a:p>
        </p:txBody>
      </p:sp>
      <p:sp>
        <p:nvSpPr>
          <p:cNvPr id="1051682" name="Text Box 34">
            <a:extLst>
              <a:ext uri="{FF2B5EF4-FFF2-40B4-BE49-F238E27FC236}">
                <a16:creationId xmlns:a16="http://schemas.microsoft.com/office/drawing/2014/main" id="{D2DC495D-2E02-FE45-BA72-EA27FD2AA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5" y="3205164"/>
            <a:ext cx="203200" cy="36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5</a:t>
            </a:r>
          </a:p>
        </p:txBody>
      </p:sp>
      <p:sp>
        <p:nvSpPr>
          <p:cNvPr id="1051683" name="Line 35">
            <a:extLst>
              <a:ext uri="{FF2B5EF4-FFF2-40B4-BE49-F238E27FC236}">
                <a16:creationId xmlns:a16="http://schemas.microsoft.com/office/drawing/2014/main" id="{29841544-9EB8-2A45-9C71-0FF69322E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176" y="3359151"/>
            <a:ext cx="9525" cy="466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84" name="Text Box 36">
            <a:extLst>
              <a:ext uri="{FF2B5EF4-FFF2-40B4-BE49-F238E27FC236}">
                <a16:creationId xmlns:a16="http://schemas.microsoft.com/office/drawing/2014/main" id="{C4921698-322C-AD4C-855C-C3BBEFD9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100" y="3475039"/>
            <a:ext cx="1397000" cy="17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RNA processing</a:t>
            </a:r>
          </a:p>
        </p:txBody>
      </p:sp>
      <p:sp>
        <p:nvSpPr>
          <p:cNvPr id="1051685" name="Text Box 37">
            <a:extLst>
              <a:ext uri="{FF2B5EF4-FFF2-40B4-BE49-F238E27FC236}">
                <a16:creationId xmlns:a16="http://schemas.microsoft.com/office/drawing/2014/main" id="{BE8F6D23-9D14-8C4F-96EF-983D6DD96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3865564"/>
            <a:ext cx="97155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Intron RNA</a:t>
            </a:r>
          </a:p>
        </p:txBody>
      </p:sp>
      <p:sp>
        <p:nvSpPr>
          <p:cNvPr id="1051686" name="Line 38">
            <a:extLst>
              <a:ext uri="{FF2B5EF4-FFF2-40B4-BE49-F238E27FC236}">
                <a16:creationId xmlns:a16="http://schemas.microsoft.com/office/drawing/2014/main" id="{0490DACF-C31D-614D-BBC1-00511A39A4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9951" y="3949701"/>
            <a:ext cx="523875" cy="136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87" name="Line 39">
            <a:extLst>
              <a:ext uri="{FF2B5EF4-FFF2-40B4-BE49-F238E27FC236}">
                <a16:creationId xmlns:a16="http://schemas.microsoft.com/office/drawing/2014/main" id="{5B33147A-73A3-C34B-A925-F80E8CEC83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6776" y="3813176"/>
            <a:ext cx="377825" cy="136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88" name="Text Box 40">
            <a:extLst>
              <a:ext uri="{FF2B5EF4-FFF2-40B4-BE49-F238E27FC236}">
                <a16:creationId xmlns:a16="http://schemas.microsoft.com/office/drawing/2014/main" id="{2F57324F-3136-264F-9D84-345A7FAE0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4" y="4327525"/>
            <a:ext cx="1436687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Coding segment</a:t>
            </a:r>
          </a:p>
        </p:txBody>
      </p:sp>
      <p:sp>
        <p:nvSpPr>
          <p:cNvPr id="1051689" name="Text Box 41">
            <a:extLst>
              <a:ext uri="{FF2B5EF4-FFF2-40B4-BE49-F238E27FC236}">
                <a16:creationId xmlns:a16="http://schemas.microsoft.com/office/drawing/2014/main" id="{E34C2217-8678-014A-B667-BCECD849A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7350" y="4621214"/>
            <a:ext cx="61118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mRNA</a:t>
            </a:r>
          </a:p>
        </p:txBody>
      </p:sp>
      <p:sp>
        <p:nvSpPr>
          <p:cNvPr id="1051690" name="Text Box 42">
            <a:extLst>
              <a:ext uri="{FF2B5EF4-FFF2-40B4-BE49-F238E27FC236}">
                <a16:creationId xmlns:a16="http://schemas.microsoft.com/office/drawing/2014/main" id="{11CB05AE-8130-7D46-B964-D447683BD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2389" y="4965700"/>
            <a:ext cx="6111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5 Cap</a:t>
            </a:r>
          </a:p>
        </p:txBody>
      </p:sp>
      <p:sp>
        <p:nvSpPr>
          <p:cNvPr id="1051691" name="Text Box 43">
            <a:extLst>
              <a:ext uri="{FF2B5EF4-FFF2-40B4-BE49-F238E27FC236}">
                <a16:creationId xmlns:a16="http://schemas.microsoft.com/office/drawing/2014/main" id="{157F13B2-C0E4-8844-A454-11644051B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9" y="4968875"/>
            <a:ext cx="6111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5 UTR</a:t>
            </a:r>
          </a:p>
        </p:txBody>
      </p:sp>
      <p:sp>
        <p:nvSpPr>
          <p:cNvPr id="1051692" name="Text Box 44">
            <a:extLst>
              <a:ext uri="{FF2B5EF4-FFF2-40B4-BE49-F238E27FC236}">
                <a16:creationId xmlns:a16="http://schemas.microsoft.com/office/drawing/2014/main" id="{961DAD39-F4A8-164E-A9AC-4A2E25A04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4830764"/>
            <a:ext cx="611188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Start</a:t>
            </a:r>
          </a:p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codon</a:t>
            </a:r>
          </a:p>
        </p:txBody>
      </p:sp>
      <p:sp>
        <p:nvSpPr>
          <p:cNvPr id="1051693" name="Text Box 45">
            <a:extLst>
              <a:ext uri="{FF2B5EF4-FFF2-40B4-BE49-F238E27FC236}">
                <a16:creationId xmlns:a16="http://schemas.microsoft.com/office/drawing/2014/main" id="{6A97B6E5-6B26-A44E-A1BE-17C6B152C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150" y="4833939"/>
            <a:ext cx="611188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Stop</a:t>
            </a:r>
          </a:p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codon</a:t>
            </a:r>
          </a:p>
        </p:txBody>
      </p:sp>
      <p:sp>
        <p:nvSpPr>
          <p:cNvPr id="1051694" name="Text Box 46">
            <a:extLst>
              <a:ext uri="{FF2B5EF4-FFF2-40B4-BE49-F238E27FC236}">
                <a16:creationId xmlns:a16="http://schemas.microsoft.com/office/drawing/2014/main" id="{0811BD86-8E1E-6D4D-B1C6-7242E1600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1639" y="4964114"/>
            <a:ext cx="611187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3 UTR</a:t>
            </a:r>
          </a:p>
        </p:txBody>
      </p:sp>
      <p:sp>
        <p:nvSpPr>
          <p:cNvPr id="1051695" name="Line 47">
            <a:extLst>
              <a:ext uri="{FF2B5EF4-FFF2-40B4-BE49-F238E27FC236}">
                <a16:creationId xmlns:a16="http://schemas.microsoft.com/office/drawing/2014/main" id="{715FDA5C-1D55-994A-B5C4-3D2C597EC1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6664" y="4797426"/>
            <a:ext cx="325437" cy="936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96" name="Line 48">
            <a:extLst>
              <a:ext uri="{FF2B5EF4-FFF2-40B4-BE49-F238E27FC236}">
                <a16:creationId xmlns:a16="http://schemas.microsoft.com/office/drawing/2014/main" id="{7A96B3E4-8B5D-4447-A91C-107998B0AB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0975" y="4805363"/>
            <a:ext cx="2032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697" name="Text Box 49">
            <a:extLst>
              <a:ext uri="{FF2B5EF4-FFF2-40B4-BE49-F238E27FC236}">
                <a16:creationId xmlns:a16="http://schemas.microsoft.com/office/drawing/2014/main" id="{E70E9238-2C78-4749-A864-FFFCC0B42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951414"/>
            <a:ext cx="571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Poly-A</a:t>
            </a:r>
          </a:p>
          <a:p>
            <a:pPr algn="ctr"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tail</a:t>
            </a:r>
          </a:p>
        </p:txBody>
      </p:sp>
      <p:sp>
        <p:nvSpPr>
          <p:cNvPr id="1051698" name="Text Box 50">
            <a:extLst>
              <a:ext uri="{FF2B5EF4-FFF2-40B4-BE49-F238E27FC236}">
                <a16:creationId xmlns:a16="http://schemas.microsoft.com/office/drawing/2014/main" id="{B466D399-86E8-614C-A7F7-72168D796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450" y="4643439"/>
            <a:ext cx="203200" cy="36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300" b="1">
                <a:latin typeface="Arial" panose="020B0604020202020204" pitchFamily="34" charset="0"/>
              </a:rPr>
              <a:t>3</a:t>
            </a:r>
          </a:p>
        </p:txBody>
      </p:sp>
      <p:sp>
        <p:nvSpPr>
          <p:cNvPr id="1051699" name="AutoShape 51">
            <a:extLst>
              <a:ext uri="{FF2B5EF4-FFF2-40B4-BE49-F238E27FC236}">
                <a16:creationId xmlns:a16="http://schemas.microsoft.com/office/drawing/2014/main" id="{C754A47C-6C47-0C44-807B-D6F6FAB835A2}"/>
              </a:ext>
            </a:extLst>
          </p:cNvPr>
          <p:cNvSpPr>
            <a:spLocks/>
          </p:cNvSpPr>
          <p:nvPr/>
        </p:nvSpPr>
        <p:spPr bwMode="auto">
          <a:xfrm rot="16200000">
            <a:off x="7087394" y="3701256"/>
            <a:ext cx="152400" cy="1747838"/>
          </a:xfrm>
          <a:prstGeom prst="rightBrace">
            <a:avLst>
              <a:gd name="adj1" fmla="val 9557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700" name="AutoShape 52">
            <a:extLst>
              <a:ext uri="{FF2B5EF4-FFF2-40B4-BE49-F238E27FC236}">
                <a16:creationId xmlns:a16="http://schemas.microsoft.com/office/drawing/2014/main" id="{3B269D0C-3DAB-7049-89D2-71BDD6D3E8B0}"/>
              </a:ext>
            </a:extLst>
          </p:cNvPr>
          <p:cNvSpPr>
            <a:spLocks/>
          </p:cNvSpPr>
          <p:nvPr/>
        </p:nvSpPr>
        <p:spPr bwMode="auto">
          <a:xfrm rot="5400000">
            <a:off x="5378450" y="4487863"/>
            <a:ext cx="147638" cy="811212"/>
          </a:xfrm>
          <a:prstGeom prst="rightBrace">
            <a:avLst>
              <a:gd name="adj1" fmla="val 4578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701" name="AutoShape 53">
            <a:extLst>
              <a:ext uri="{FF2B5EF4-FFF2-40B4-BE49-F238E27FC236}">
                <a16:creationId xmlns:a16="http://schemas.microsoft.com/office/drawing/2014/main" id="{FCB5A569-40D6-0143-9D0A-A04D9EB0B0BC}"/>
              </a:ext>
            </a:extLst>
          </p:cNvPr>
          <p:cNvSpPr>
            <a:spLocks/>
          </p:cNvSpPr>
          <p:nvPr/>
        </p:nvSpPr>
        <p:spPr bwMode="auto">
          <a:xfrm rot="5400000">
            <a:off x="6041233" y="4702970"/>
            <a:ext cx="147637" cy="377825"/>
          </a:xfrm>
          <a:prstGeom prst="rightBrace">
            <a:avLst>
              <a:gd name="adj1" fmla="val 2132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702" name="AutoShape 54">
            <a:extLst>
              <a:ext uri="{FF2B5EF4-FFF2-40B4-BE49-F238E27FC236}">
                <a16:creationId xmlns:a16="http://schemas.microsoft.com/office/drawing/2014/main" id="{9B77DFF7-7C64-B94A-832A-20EFC04C10F2}"/>
              </a:ext>
            </a:extLst>
          </p:cNvPr>
          <p:cNvSpPr>
            <a:spLocks/>
          </p:cNvSpPr>
          <p:nvPr/>
        </p:nvSpPr>
        <p:spPr bwMode="auto">
          <a:xfrm rot="5400000">
            <a:off x="8270083" y="4585495"/>
            <a:ext cx="147637" cy="638175"/>
          </a:xfrm>
          <a:prstGeom prst="rightBrace">
            <a:avLst>
              <a:gd name="adj1" fmla="val 3602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51703" name="AutoShape 55">
            <a:extLst>
              <a:ext uri="{FF2B5EF4-FFF2-40B4-BE49-F238E27FC236}">
                <a16:creationId xmlns:a16="http://schemas.microsoft.com/office/drawing/2014/main" id="{C373AD59-E9A3-CC49-B6DF-F72323858508}"/>
              </a:ext>
            </a:extLst>
          </p:cNvPr>
          <p:cNvSpPr>
            <a:spLocks/>
          </p:cNvSpPr>
          <p:nvPr/>
        </p:nvSpPr>
        <p:spPr bwMode="auto">
          <a:xfrm rot="5400000">
            <a:off x="8917783" y="4591845"/>
            <a:ext cx="147637" cy="612775"/>
          </a:xfrm>
          <a:prstGeom prst="rightBrace">
            <a:avLst>
              <a:gd name="adj1" fmla="val 3458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08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RNA </a:t>
            </a:r>
            <a:r>
              <a:rPr lang="ta-IN" dirty="0" err="1"/>
              <a:t>polimeraza</a:t>
            </a:r>
            <a:r>
              <a:rPr lang="hr-HR" dirty="0"/>
              <a:t> kod </a:t>
            </a:r>
            <a:r>
              <a:rPr lang="hr-HR" dirty="0" err="1"/>
              <a:t>prokariota</a:t>
            </a:r>
            <a:endParaRPr lang="en-US" dirty="0"/>
          </a:p>
        </p:txBody>
      </p:sp>
      <p:pic>
        <p:nvPicPr>
          <p:cNvPr id="4" name="Content Placeholder 3" descr="Screen Shot 2017-03-27 at 10.47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11" r="-18611"/>
          <a:stretch>
            <a:fillRect/>
          </a:stretch>
        </p:blipFill>
        <p:spPr>
          <a:xfrm>
            <a:off x="4108916" y="1985818"/>
            <a:ext cx="6559084" cy="3618851"/>
          </a:xfrm>
        </p:spPr>
      </p:pic>
      <p:sp>
        <p:nvSpPr>
          <p:cNvPr id="5" name="TextBox 4"/>
          <p:cNvSpPr txBox="1"/>
          <p:nvPr/>
        </p:nvSpPr>
        <p:spPr>
          <a:xfrm>
            <a:off x="1997365" y="2597727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a-IN" dirty="0"/>
              <a:t>Sinteza RNA na DNA kalupu samo u 5’ – 3’ smjeru</a:t>
            </a:r>
          </a:p>
          <a:p>
            <a:endParaRPr lang="ta-IN" dirty="0"/>
          </a:p>
          <a:p>
            <a:r>
              <a:rPr lang="ta-IN" dirty="0"/>
              <a:t>Nije potrebna početnica</a:t>
            </a:r>
          </a:p>
          <a:p>
            <a:endParaRPr lang="ta-IN" dirty="0"/>
          </a:p>
          <a:p>
            <a:r>
              <a:rPr lang="en-US" dirty="0"/>
              <a:t>S</a:t>
            </a:r>
            <a:r>
              <a:rPr lang="ta-IN" dirty="0"/>
              <a:t>adrzi 5 podjedinica</a:t>
            </a:r>
          </a:p>
          <a:p>
            <a:endParaRPr lang="ta-IN" dirty="0"/>
          </a:p>
          <a:p>
            <a:r>
              <a:rPr lang="ta-IN" dirty="0"/>
              <a:t>Veže se na promotore gena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60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Sinteza RNA</a:t>
            </a:r>
            <a:endParaRPr lang="en-US" dirty="0"/>
          </a:p>
        </p:txBody>
      </p:sp>
      <p:pic>
        <p:nvPicPr>
          <p:cNvPr id="6" name="Content Placeholder 5" descr="Screen Shot 2017-03-27 at 10.52.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97" r="-29097"/>
          <a:stretch>
            <a:fillRect/>
          </a:stretch>
        </p:blipFill>
        <p:spPr>
          <a:xfrm>
            <a:off x="1189182" y="1294050"/>
            <a:ext cx="10084532" cy="5563950"/>
          </a:xfrm>
        </p:spPr>
      </p:pic>
    </p:spTree>
    <p:extLst>
      <p:ext uri="{BB962C8B-B14F-4D97-AF65-F5344CB8AC3E}">
        <p14:creationId xmlns:p14="http://schemas.microsoft.com/office/powerpoint/2010/main" val="4175685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err="1"/>
              <a:t>Tr</a:t>
            </a:r>
            <a:r>
              <a:rPr lang="hr-HR" dirty="0"/>
              <a:t>a</a:t>
            </a:r>
            <a:r>
              <a:rPr lang="ta-IN" dirty="0" err="1"/>
              <a:t>nskripcija</a:t>
            </a:r>
            <a:r>
              <a:rPr lang="ta-IN" dirty="0"/>
              <a:t> u eukariotima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</a:t>
            </a:r>
            <a:r>
              <a:rPr lang="ta-IN" dirty="0"/>
              <a:t>natno složeniji proces s tri bitne razlike:</a:t>
            </a:r>
          </a:p>
          <a:p>
            <a:endParaRPr lang="ta-IN" dirty="0"/>
          </a:p>
          <a:p>
            <a:r>
              <a:rPr lang="ta-IN" dirty="0"/>
              <a:t>1. više RNA </a:t>
            </a:r>
            <a:r>
              <a:rPr lang="ta-IN" dirty="0" err="1"/>
              <a:t>polimeraza</a:t>
            </a:r>
            <a:r>
              <a:rPr lang="ta-IN" dirty="0"/>
              <a:t> (</a:t>
            </a:r>
            <a:r>
              <a:rPr lang="hr-HR" dirty="0"/>
              <a:t>I</a:t>
            </a:r>
            <a:r>
              <a:rPr lang="ta-IN" dirty="0"/>
              <a:t>, II i III)</a:t>
            </a:r>
          </a:p>
          <a:p>
            <a:r>
              <a:rPr lang="ta-IN" dirty="0"/>
              <a:t>2. potrebni interakcijski partneri za vezanje na promotore (TF)</a:t>
            </a:r>
          </a:p>
          <a:p>
            <a:r>
              <a:rPr lang="ta-IN" dirty="0"/>
              <a:t>3. transkripcija se odvija na kromatinu te je potrebna regulacija kromatinske strukture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51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RNA polimeraza II</a:t>
            </a:r>
            <a:endParaRPr lang="en-US" dirty="0"/>
          </a:p>
        </p:txBody>
      </p:sp>
      <p:pic>
        <p:nvPicPr>
          <p:cNvPr id="4" name="Content Placeholder 3" descr="Screen Shot 2017-03-27 at 11.14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73" r="-129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2563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Regulacija ekspresije u eukariotskim stanicama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114261"/>
            <a:ext cx="7886700" cy="4351338"/>
          </a:xfrm>
        </p:spPr>
        <p:txBody>
          <a:bodyPr/>
          <a:lstStyle/>
          <a:p>
            <a:r>
              <a:rPr lang="ta-IN" dirty="0"/>
              <a:t>Pojačivači i utišavači</a:t>
            </a:r>
          </a:p>
          <a:p>
            <a:r>
              <a:rPr lang="ta-IN" dirty="0"/>
              <a:t>Transkripcijski faktori</a:t>
            </a:r>
          </a:p>
          <a:p>
            <a:endParaRPr lang="ta-IN" dirty="0"/>
          </a:p>
          <a:p>
            <a:endParaRPr lang="ta-IN" dirty="0"/>
          </a:p>
          <a:p>
            <a:endParaRPr lang="ta-IN" dirty="0"/>
          </a:p>
          <a:p>
            <a:r>
              <a:rPr lang="ta-IN" dirty="0"/>
              <a:t>Transkripcijski aktivatori </a:t>
            </a:r>
          </a:p>
          <a:p>
            <a:r>
              <a:rPr lang="ta-IN" dirty="0"/>
              <a:t>Transkripcijski represori</a:t>
            </a:r>
            <a:endParaRPr lang="en-US" dirty="0"/>
          </a:p>
        </p:txBody>
      </p:sp>
      <p:pic>
        <p:nvPicPr>
          <p:cNvPr id="4" name="Picture 3" descr="Screen Shot 2017-03-27 at 11.24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96" y="1639455"/>
            <a:ext cx="3515404" cy="223173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5274" y="4121727"/>
            <a:ext cx="3902363" cy="228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a-IN" dirty="0"/>
              <a:t>- </a:t>
            </a:r>
            <a:r>
              <a:rPr lang="en-US" dirty="0"/>
              <a:t>I</a:t>
            </a:r>
            <a:r>
              <a:rPr lang="ta-IN" dirty="0"/>
              <a:t>nterakcija s transkripcijskim sustavom</a:t>
            </a:r>
          </a:p>
          <a:p>
            <a:r>
              <a:rPr lang="ta-IN" dirty="0"/>
              <a:t>- </a:t>
            </a:r>
            <a:r>
              <a:rPr lang="en-US" dirty="0"/>
              <a:t>M</a:t>
            </a:r>
            <a:r>
              <a:rPr lang="ta-IN" dirty="0"/>
              <a:t>odifikacija kromatinske strukture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2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6" name="Picture 36" descr="18_06aEukGeneExpRegulatio-U">
            <a:extLst>
              <a:ext uri="{FF2B5EF4-FFF2-40B4-BE49-F238E27FC236}">
                <a16:creationId xmlns:a16="http://schemas.microsoft.com/office/drawing/2014/main" id="{D7124BE3-0A6D-FE4B-88C2-62AB932A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9" y="136525"/>
            <a:ext cx="5164137" cy="65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17" name="Rectangle 37">
            <a:extLst>
              <a:ext uri="{FF2B5EF4-FFF2-40B4-BE49-F238E27FC236}">
                <a16:creationId xmlns:a16="http://schemas.microsoft.com/office/drawing/2014/main" id="{A9B71DEE-17A9-C246-948C-E25930D54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18-6a</a:t>
            </a:r>
          </a:p>
        </p:txBody>
      </p:sp>
      <p:sp>
        <p:nvSpPr>
          <p:cNvPr id="1044518" name="Text Box 38">
            <a:extLst>
              <a:ext uri="{FF2B5EF4-FFF2-40B4-BE49-F238E27FC236}">
                <a16:creationId xmlns:a16="http://schemas.microsoft.com/office/drawing/2014/main" id="{9451CD9D-4CAB-A342-8562-905465BE5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1" y="2322514"/>
            <a:ext cx="43021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DNA</a:t>
            </a:r>
          </a:p>
        </p:txBody>
      </p:sp>
      <p:sp>
        <p:nvSpPr>
          <p:cNvPr id="1044519" name="Text Box 39">
            <a:extLst>
              <a:ext uri="{FF2B5EF4-FFF2-40B4-BE49-F238E27FC236}">
                <a16:creationId xmlns:a16="http://schemas.microsoft.com/office/drawing/2014/main" id="{F1956B9E-60BE-6E41-BC59-06ADDA9EA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075" y="147639"/>
            <a:ext cx="56673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Signal</a:t>
            </a:r>
          </a:p>
        </p:txBody>
      </p:sp>
      <p:sp>
        <p:nvSpPr>
          <p:cNvPr id="1044520" name="Text Box 40">
            <a:extLst>
              <a:ext uri="{FF2B5EF4-FFF2-40B4-BE49-F238E27FC236}">
                <a16:creationId xmlns:a16="http://schemas.microsoft.com/office/drawing/2014/main" id="{7D2D564D-839C-2245-9288-BBB425C91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1" y="2951164"/>
            <a:ext cx="5127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Gene</a:t>
            </a:r>
          </a:p>
        </p:txBody>
      </p:sp>
      <p:sp>
        <p:nvSpPr>
          <p:cNvPr id="1044521" name="Text Box 41">
            <a:extLst>
              <a:ext uri="{FF2B5EF4-FFF2-40B4-BE49-F238E27FC236}">
                <a16:creationId xmlns:a16="http://schemas.microsoft.com/office/drawing/2014/main" id="{A3A7545E-4C01-0A45-9F65-C5222CA89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276" y="908050"/>
            <a:ext cx="10017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NUCLEUS</a:t>
            </a:r>
          </a:p>
        </p:txBody>
      </p:sp>
      <p:sp>
        <p:nvSpPr>
          <p:cNvPr id="1044522" name="Text Box 42">
            <a:extLst>
              <a:ext uri="{FF2B5EF4-FFF2-40B4-BE49-F238E27FC236}">
                <a16:creationId xmlns:a16="http://schemas.microsoft.com/office/drawing/2014/main" id="{72629399-1A3A-B14C-A3F3-7968E4FD3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1" y="1771650"/>
            <a:ext cx="20177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Chromatin modification</a:t>
            </a:r>
          </a:p>
        </p:txBody>
      </p:sp>
      <p:sp>
        <p:nvSpPr>
          <p:cNvPr id="1044523" name="Text Box 43">
            <a:extLst>
              <a:ext uri="{FF2B5EF4-FFF2-40B4-BE49-F238E27FC236}">
                <a16:creationId xmlns:a16="http://schemas.microsoft.com/office/drawing/2014/main" id="{491D09EE-3FD1-814D-AEC4-1A1847FF0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675" y="1155700"/>
            <a:ext cx="9144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Chromatin</a:t>
            </a:r>
          </a:p>
        </p:txBody>
      </p:sp>
      <p:sp>
        <p:nvSpPr>
          <p:cNvPr id="1044524" name="Text Box 44">
            <a:extLst>
              <a:ext uri="{FF2B5EF4-FFF2-40B4-BE49-F238E27FC236}">
                <a16:creationId xmlns:a16="http://schemas.microsoft.com/office/drawing/2014/main" id="{85EFF2EF-34B9-C14E-B679-5AA3877D4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6" y="2443164"/>
            <a:ext cx="142716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sr-Latn-RS" sz="1400" b="1"/>
              <a:t>Gene available</a:t>
            </a:r>
          </a:p>
          <a:p>
            <a:r>
              <a:rPr lang="en-US" altLang="sr-Latn-RS" sz="1400" b="1"/>
              <a:t>for transcription</a:t>
            </a:r>
          </a:p>
        </p:txBody>
      </p:sp>
      <p:sp>
        <p:nvSpPr>
          <p:cNvPr id="1044525" name="Text Box 45">
            <a:extLst>
              <a:ext uri="{FF2B5EF4-FFF2-40B4-BE49-F238E27FC236}">
                <a16:creationId xmlns:a16="http://schemas.microsoft.com/office/drawing/2014/main" id="{197A9DA5-A07E-1442-9A2A-BDC2A8625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76" y="3622675"/>
            <a:ext cx="4810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Exon</a:t>
            </a:r>
          </a:p>
        </p:txBody>
      </p:sp>
      <p:sp>
        <p:nvSpPr>
          <p:cNvPr id="1044526" name="Text Box 46">
            <a:extLst>
              <a:ext uri="{FF2B5EF4-FFF2-40B4-BE49-F238E27FC236}">
                <a16:creationId xmlns:a16="http://schemas.microsoft.com/office/drawing/2014/main" id="{696A6905-A4B9-C948-B14B-49727D070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526" y="4133850"/>
            <a:ext cx="8620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Intron</a:t>
            </a:r>
          </a:p>
        </p:txBody>
      </p:sp>
      <p:sp>
        <p:nvSpPr>
          <p:cNvPr id="1044527" name="Text Box 47">
            <a:extLst>
              <a:ext uri="{FF2B5EF4-FFF2-40B4-BE49-F238E27FC236}">
                <a16:creationId xmlns:a16="http://schemas.microsoft.com/office/drawing/2014/main" id="{32F51442-97A9-D44E-91EF-931BF5B47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4741864"/>
            <a:ext cx="45085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Tail</a:t>
            </a:r>
          </a:p>
        </p:txBody>
      </p:sp>
      <p:sp>
        <p:nvSpPr>
          <p:cNvPr id="1044528" name="Text Box 48">
            <a:extLst>
              <a:ext uri="{FF2B5EF4-FFF2-40B4-BE49-F238E27FC236}">
                <a16:creationId xmlns:a16="http://schemas.microsoft.com/office/drawing/2014/main" id="{494ECED3-C8B6-624E-B966-CCFD0E737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76" y="3630614"/>
            <a:ext cx="4111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RNA</a:t>
            </a:r>
          </a:p>
        </p:txBody>
      </p:sp>
      <p:sp>
        <p:nvSpPr>
          <p:cNvPr id="1044529" name="Text Box 49">
            <a:extLst>
              <a:ext uri="{FF2B5EF4-FFF2-40B4-BE49-F238E27FC236}">
                <a16:creationId xmlns:a16="http://schemas.microsoft.com/office/drawing/2014/main" id="{A11DEA24-F173-634D-9EB8-443994049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118100"/>
            <a:ext cx="4953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Cap</a:t>
            </a:r>
          </a:p>
        </p:txBody>
      </p:sp>
      <p:sp>
        <p:nvSpPr>
          <p:cNvPr id="1044530" name="Text Box 50">
            <a:extLst>
              <a:ext uri="{FF2B5EF4-FFF2-40B4-BE49-F238E27FC236}">
                <a16:creationId xmlns:a16="http://schemas.microsoft.com/office/drawing/2014/main" id="{2637583D-31CE-7A48-BC82-7BA6570DA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1" y="4449764"/>
            <a:ext cx="14017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RNA processing</a:t>
            </a:r>
          </a:p>
        </p:txBody>
      </p:sp>
      <p:sp>
        <p:nvSpPr>
          <p:cNvPr id="1044531" name="Text Box 51">
            <a:extLst>
              <a:ext uri="{FF2B5EF4-FFF2-40B4-BE49-F238E27FC236}">
                <a16:creationId xmlns:a16="http://schemas.microsoft.com/office/drawing/2014/main" id="{E6BEBD71-A26C-2345-821C-9A9D7F935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0" y="3886200"/>
            <a:ext cx="21082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Primary transcript</a:t>
            </a:r>
          </a:p>
        </p:txBody>
      </p:sp>
      <p:sp>
        <p:nvSpPr>
          <p:cNvPr id="1044532" name="Text Box 52">
            <a:extLst>
              <a:ext uri="{FF2B5EF4-FFF2-40B4-BE49-F238E27FC236}">
                <a16:creationId xmlns:a16="http://schemas.microsoft.com/office/drawing/2014/main" id="{B8C6F6B0-2197-574B-80C1-DC242B53F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5035550"/>
            <a:ext cx="149383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mRNA in nucleus</a:t>
            </a:r>
          </a:p>
        </p:txBody>
      </p:sp>
      <p:sp>
        <p:nvSpPr>
          <p:cNvPr id="1044533" name="AutoShape 53">
            <a:extLst>
              <a:ext uri="{FF2B5EF4-FFF2-40B4-BE49-F238E27FC236}">
                <a16:creationId xmlns:a16="http://schemas.microsoft.com/office/drawing/2014/main" id="{DF198B3C-CBB2-5744-8755-6DDD8BDF8095}"/>
              </a:ext>
            </a:extLst>
          </p:cNvPr>
          <p:cNvSpPr>
            <a:spLocks/>
          </p:cNvSpPr>
          <p:nvPr/>
        </p:nvSpPr>
        <p:spPr bwMode="auto">
          <a:xfrm rot="5411759">
            <a:off x="5387975" y="2106613"/>
            <a:ext cx="114300" cy="1562100"/>
          </a:xfrm>
          <a:prstGeom prst="rightBrace">
            <a:avLst>
              <a:gd name="adj1" fmla="val 113889"/>
              <a:gd name="adj2" fmla="val 50736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4" name="Text Box 54">
            <a:extLst>
              <a:ext uri="{FF2B5EF4-FFF2-40B4-BE49-F238E27FC236}">
                <a16:creationId xmlns:a16="http://schemas.microsoft.com/office/drawing/2014/main" id="{13AFC3B3-A915-424C-BA77-06311020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0" y="5513389"/>
            <a:ext cx="198278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Transport to cytoplasm</a:t>
            </a:r>
          </a:p>
        </p:txBody>
      </p:sp>
      <p:sp>
        <p:nvSpPr>
          <p:cNvPr id="1044535" name="Text Box 55">
            <a:extLst>
              <a:ext uri="{FF2B5EF4-FFF2-40B4-BE49-F238E27FC236}">
                <a16:creationId xmlns:a16="http://schemas.microsoft.com/office/drawing/2014/main" id="{BD290E8A-DA37-F34C-B49A-C119B9FF9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1850" y="6003925"/>
            <a:ext cx="11699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CYTOPLASM</a:t>
            </a:r>
          </a:p>
        </p:txBody>
      </p:sp>
      <p:sp>
        <p:nvSpPr>
          <p:cNvPr id="1044536" name="Text Box 56">
            <a:extLst>
              <a:ext uri="{FF2B5EF4-FFF2-40B4-BE49-F238E27FC236}">
                <a16:creationId xmlns:a16="http://schemas.microsoft.com/office/drawing/2014/main" id="{7B641E21-6025-D04E-8FCB-2FB21AAA7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5" y="3284539"/>
            <a:ext cx="114458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Transcription</a:t>
            </a:r>
          </a:p>
        </p:txBody>
      </p:sp>
      <p:sp>
        <p:nvSpPr>
          <p:cNvPr id="1044537" name="Line 57">
            <a:extLst>
              <a:ext uri="{FF2B5EF4-FFF2-40B4-BE49-F238E27FC236}">
                <a16:creationId xmlns:a16="http://schemas.microsoft.com/office/drawing/2014/main" id="{4365A014-14C8-8C4F-B32C-BEA5F92CA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6625" y="3810000"/>
            <a:ext cx="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8" name="Line 58">
            <a:extLst>
              <a:ext uri="{FF2B5EF4-FFF2-40B4-BE49-F238E27FC236}">
                <a16:creationId xmlns:a16="http://schemas.microsoft.com/office/drawing/2014/main" id="{50D2169D-43BE-E14E-8B77-DCDBC22F2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001" y="3917950"/>
            <a:ext cx="3175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9" name="Line 59">
            <a:extLst>
              <a:ext uri="{FF2B5EF4-FFF2-40B4-BE49-F238E27FC236}">
                <a16:creationId xmlns:a16="http://schemas.microsoft.com/office/drawing/2014/main" id="{A6A2BB70-6C69-AB40-8C52-1D3BECAA8B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2975" y="4930776"/>
            <a:ext cx="82550" cy="111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40" name="Line 60">
            <a:extLst>
              <a:ext uri="{FF2B5EF4-FFF2-40B4-BE49-F238E27FC236}">
                <a16:creationId xmlns:a16="http://schemas.microsoft.com/office/drawing/2014/main" id="{758B8223-85ED-0D43-A369-480E634C2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325" y="5226050"/>
            <a:ext cx="165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8370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Doradba i promet rRNA</a:t>
            </a:r>
            <a:endParaRPr lang="en-US" dirty="0"/>
          </a:p>
        </p:txBody>
      </p:sp>
      <p:pic>
        <p:nvPicPr>
          <p:cNvPr id="4" name="Content Placeholder 3" descr="Screen Shot 2017-03-27 at 11.40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81" r="-27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130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Doradba i promet tRNA</a:t>
            </a:r>
            <a:endParaRPr lang="en-US" dirty="0"/>
          </a:p>
        </p:txBody>
      </p:sp>
      <p:pic>
        <p:nvPicPr>
          <p:cNvPr id="4" name="Content Placeholder 3" descr="Screen Shot 2017-03-27 at 11.43.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46" b="-56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9728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Doradba i promet mRNA</a:t>
            </a:r>
            <a:endParaRPr lang="en-US" dirty="0"/>
          </a:p>
        </p:txBody>
      </p:sp>
      <p:pic>
        <p:nvPicPr>
          <p:cNvPr id="4" name="Content Placeholder 3" descr="Screen Shot 2017-03-27 at 11.46.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08" r="-71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966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295" name="Picture 7" descr="18_02MetabolicPathwayReg-U">
            <a:extLst>
              <a:ext uri="{FF2B5EF4-FFF2-40B4-BE49-F238E27FC236}">
                <a16:creationId xmlns:a16="http://schemas.microsoft.com/office/drawing/2014/main" id="{31624B71-52E5-7C49-8B9C-0E0441FE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9" y="130175"/>
            <a:ext cx="6346825" cy="65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8296" name="Rectangle 8">
            <a:extLst>
              <a:ext uri="{FF2B5EF4-FFF2-40B4-BE49-F238E27FC236}">
                <a16:creationId xmlns:a16="http://schemas.microsoft.com/office/drawing/2014/main" id="{38F056EE-4BD4-2B43-A3A1-9EE498817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18-2</a:t>
            </a:r>
          </a:p>
        </p:txBody>
      </p:sp>
      <p:sp>
        <p:nvSpPr>
          <p:cNvPr id="908297" name="Text Box 9">
            <a:extLst>
              <a:ext uri="{FF2B5EF4-FFF2-40B4-BE49-F238E27FC236}">
                <a16:creationId xmlns:a16="http://schemas.microsoft.com/office/drawing/2014/main" id="{8471170C-1240-9D4F-82AF-48EBB3AB4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1650" y="2214564"/>
            <a:ext cx="114300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700" b="1"/>
              <a:t>Regulation</a:t>
            </a:r>
          </a:p>
          <a:p>
            <a:pPr>
              <a:lnSpc>
                <a:spcPct val="90000"/>
              </a:lnSpc>
            </a:pPr>
            <a:r>
              <a:rPr lang="en-US" altLang="sr-Latn-RS" sz="1700" b="1"/>
              <a:t>of gene</a:t>
            </a:r>
          </a:p>
          <a:p>
            <a:pPr>
              <a:lnSpc>
                <a:spcPct val="90000"/>
              </a:lnSpc>
            </a:pPr>
            <a:r>
              <a:rPr lang="en-US" altLang="sr-Latn-RS" sz="1700" b="1"/>
              <a:t>expression</a:t>
            </a:r>
          </a:p>
        </p:txBody>
      </p:sp>
      <p:sp>
        <p:nvSpPr>
          <p:cNvPr id="908298" name="Line 10">
            <a:extLst>
              <a:ext uri="{FF2B5EF4-FFF2-40B4-BE49-F238E27FC236}">
                <a16:creationId xmlns:a16="http://schemas.microsoft.com/office/drawing/2014/main" id="{CA49272D-B365-8648-9476-A6ADE31A7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0800" y="2311400"/>
            <a:ext cx="406400" cy="673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08299" name="Text Box 11">
            <a:extLst>
              <a:ext uri="{FF2B5EF4-FFF2-40B4-BE49-F238E27FC236}">
                <a16:creationId xmlns:a16="http://schemas.microsoft.com/office/drawing/2014/main" id="{48666716-0E4C-6E4A-8248-3A09BB9E5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995363"/>
            <a:ext cx="9525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 i="1"/>
              <a:t>trpE</a:t>
            </a:r>
            <a:r>
              <a:rPr lang="en-US" altLang="sr-Latn-RS" sz="1600" b="1"/>
              <a:t> gene</a:t>
            </a:r>
          </a:p>
        </p:txBody>
      </p:sp>
      <p:sp>
        <p:nvSpPr>
          <p:cNvPr id="908300" name="Text Box 12">
            <a:extLst>
              <a:ext uri="{FF2B5EF4-FFF2-40B4-BE49-F238E27FC236}">
                <a16:creationId xmlns:a16="http://schemas.microsoft.com/office/drawing/2014/main" id="{1C93B3AF-649B-EB4F-8A56-CDC6E8535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00" y="1897063"/>
            <a:ext cx="9525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 i="1"/>
              <a:t>trpD</a:t>
            </a:r>
            <a:r>
              <a:rPr lang="en-US" altLang="sr-Latn-RS" sz="1600" b="1"/>
              <a:t> gene</a:t>
            </a:r>
          </a:p>
        </p:txBody>
      </p:sp>
      <p:sp>
        <p:nvSpPr>
          <p:cNvPr id="908301" name="Text Box 13">
            <a:extLst>
              <a:ext uri="{FF2B5EF4-FFF2-40B4-BE49-F238E27FC236}">
                <a16:creationId xmlns:a16="http://schemas.microsoft.com/office/drawing/2014/main" id="{1C7A2BB0-AC9F-B149-8C6F-506E6EA5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950" y="2976563"/>
            <a:ext cx="9525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 i="1" dirty="0" err="1"/>
              <a:t>trpC</a:t>
            </a:r>
            <a:r>
              <a:rPr lang="en-US" altLang="sr-Latn-RS" sz="1600" b="1" dirty="0"/>
              <a:t> gene</a:t>
            </a:r>
          </a:p>
        </p:txBody>
      </p:sp>
      <p:sp>
        <p:nvSpPr>
          <p:cNvPr id="908302" name="Text Box 14">
            <a:extLst>
              <a:ext uri="{FF2B5EF4-FFF2-40B4-BE49-F238E27FC236}">
                <a16:creationId xmlns:a16="http://schemas.microsoft.com/office/drawing/2014/main" id="{57B6F860-59DD-F44F-BB96-5F5210B76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00" y="3910013"/>
            <a:ext cx="9525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 i="1"/>
              <a:t>trpB</a:t>
            </a:r>
            <a:r>
              <a:rPr lang="en-US" altLang="sr-Latn-RS" sz="1600" b="1"/>
              <a:t> gene</a:t>
            </a:r>
          </a:p>
        </p:txBody>
      </p:sp>
      <p:sp>
        <p:nvSpPr>
          <p:cNvPr id="908303" name="Text Box 15">
            <a:extLst>
              <a:ext uri="{FF2B5EF4-FFF2-40B4-BE49-F238E27FC236}">
                <a16:creationId xmlns:a16="http://schemas.microsoft.com/office/drawing/2014/main" id="{95B2CC4E-6C68-364D-B715-E6382F299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00" y="4818063"/>
            <a:ext cx="9525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 i="1"/>
              <a:t>trpA</a:t>
            </a:r>
            <a:r>
              <a:rPr lang="en-US" altLang="sr-Latn-RS" sz="1600" b="1"/>
              <a:t> gene</a:t>
            </a:r>
          </a:p>
        </p:txBody>
      </p:sp>
      <p:sp>
        <p:nvSpPr>
          <p:cNvPr id="908304" name="Text Box 16">
            <a:extLst>
              <a:ext uri="{FF2B5EF4-FFF2-40B4-BE49-F238E27FC236}">
                <a16:creationId xmlns:a16="http://schemas.microsoft.com/office/drawing/2014/main" id="{19FD2563-D170-8E49-88D7-70F1D99AC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6056314"/>
            <a:ext cx="26416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700" b="1"/>
              <a:t>(b) Regulation of enzyme</a:t>
            </a:r>
          </a:p>
          <a:p>
            <a:pPr>
              <a:lnSpc>
                <a:spcPct val="90000"/>
              </a:lnSpc>
            </a:pPr>
            <a:r>
              <a:rPr lang="en-US" altLang="sr-Latn-RS" sz="1700" b="1"/>
              <a:t>     </a:t>
            </a:r>
            <a:r>
              <a:rPr lang="en-US" altLang="sr-Latn-RS" sz="800" b="1"/>
              <a:t> </a:t>
            </a:r>
            <a:r>
              <a:rPr lang="en-US" altLang="sr-Latn-RS" sz="1700" b="1"/>
              <a:t>production</a:t>
            </a:r>
          </a:p>
        </p:txBody>
      </p:sp>
      <p:sp>
        <p:nvSpPr>
          <p:cNvPr id="908305" name="Text Box 17">
            <a:extLst>
              <a:ext uri="{FF2B5EF4-FFF2-40B4-BE49-F238E27FC236}">
                <a16:creationId xmlns:a16="http://schemas.microsoft.com/office/drawing/2014/main" id="{9E516E4F-6FB7-0048-B3C2-9D2A74AC3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050" y="6056314"/>
            <a:ext cx="26098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700" b="1"/>
              <a:t>(a) Regulation of enzyme</a:t>
            </a:r>
          </a:p>
          <a:p>
            <a:pPr>
              <a:lnSpc>
                <a:spcPct val="90000"/>
              </a:lnSpc>
            </a:pPr>
            <a:r>
              <a:rPr lang="en-US" altLang="sr-Latn-RS" sz="1700" b="1"/>
              <a:t>     </a:t>
            </a:r>
            <a:r>
              <a:rPr lang="en-US" altLang="sr-Latn-RS" sz="800" b="1"/>
              <a:t> </a:t>
            </a:r>
            <a:r>
              <a:rPr lang="en-US" altLang="sr-Latn-RS" sz="1700" b="1"/>
              <a:t>activity</a:t>
            </a:r>
          </a:p>
        </p:txBody>
      </p:sp>
      <p:sp>
        <p:nvSpPr>
          <p:cNvPr id="908306" name="Text Box 18">
            <a:extLst>
              <a:ext uri="{FF2B5EF4-FFF2-40B4-BE49-F238E27FC236}">
                <a16:creationId xmlns:a16="http://schemas.microsoft.com/office/drawing/2014/main" id="{64A4E839-0A09-8F4E-B7A8-3CC9A1E06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100" y="1465263"/>
            <a:ext cx="973138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/>
              <a:t>Enzyme 1</a:t>
            </a:r>
          </a:p>
        </p:txBody>
      </p:sp>
      <p:sp>
        <p:nvSpPr>
          <p:cNvPr id="908307" name="Text Box 19">
            <a:extLst>
              <a:ext uri="{FF2B5EF4-FFF2-40B4-BE49-F238E27FC236}">
                <a16:creationId xmlns:a16="http://schemas.microsoft.com/office/drawing/2014/main" id="{50664D73-AEF0-2349-9121-00B044F9C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100" y="2982913"/>
            <a:ext cx="10160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/>
              <a:t>Enzyme 2</a:t>
            </a:r>
          </a:p>
        </p:txBody>
      </p:sp>
      <p:sp>
        <p:nvSpPr>
          <p:cNvPr id="908308" name="Text Box 20">
            <a:extLst>
              <a:ext uri="{FF2B5EF4-FFF2-40B4-BE49-F238E27FC236}">
                <a16:creationId xmlns:a16="http://schemas.microsoft.com/office/drawing/2014/main" id="{2AB64934-4978-784D-9F62-B0C0167F1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4373563"/>
            <a:ext cx="10160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/>
              <a:t>Enzyme 3</a:t>
            </a:r>
          </a:p>
        </p:txBody>
      </p:sp>
      <p:sp>
        <p:nvSpPr>
          <p:cNvPr id="908309" name="Text Box 21">
            <a:extLst>
              <a:ext uri="{FF2B5EF4-FFF2-40B4-BE49-F238E27FC236}">
                <a16:creationId xmlns:a16="http://schemas.microsoft.com/office/drawing/2014/main" id="{6C710466-6FCE-FD42-8066-013BF588D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5465763"/>
            <a:ext cx="11684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/>
              <a:t>Tryptophan</a:t>
            </a:r>
          </a:p>
        </p:txBody>
      </p:sp>
      <p:sp>
        <p:nvSpPr>
          <p:cNvPr id="908310" name="Text Box 22">
            <a:extLst>
              <a:ext uri="{FF2B5EF4-FFF2-40B4-BE49-F238E27FC236}">
                <a16:creationId xmlns:a16="http://schemas.microsoft.com/office/drawing/2014/main" id="{5974587D-10B9-104E-85EA-4677F4145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0" y="176213"/>
            <a:ext cx="990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600" b="1"/>
              <a:t>Precursor</a:t>
            </a:r>
          </a:p>
        </p:txBody>
      </p:sp>
      <p:sp>
        <p:nvSpPr>
          <p:cNvPr id="908311" name="Text Box 23">
            <a:extLst>
              <a:ext uri="{FF2B5EF4-FFF2-40B4-BE49-F238E27FC236}">
                <a16:creationId xmlns:a16="http://schemas.microsoft.com/office/drawing/2014/main" id="{55479989-C642-3446-8EDC-EB926B555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450" y="531813"/>
            <a:ext cx="12636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sr-Latn-RS" sz="1600" b="1"/>
              <a:t>Feedback</a:t>
            </a:r>
          </a:p>
          <a:p>
            <a:r>
              <a:rPr lang="en-US" altLang="sr-Latn-RS" sz="1600" b="1"/>
              <a:t>inhibition</a:t>
            </a:r>
          </a:p>
        </p:txBody>
      </p:sp>
      <p:sp>
        <p:nvSpPr>
          <p:cNvPr id="908312" name="Line 24">
            <a:extLst>
              <a:ext uri="{FF2B5EF4-FFF2-40B4-BE49-F238E27FC236}">
                <a16:creationId xmlns:a16="http://schemas.microsoft.com/office/drawing/2014/main" id="{069BC994-E066-974A-8BAC-ABA336649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793750"/>
            <a:ext cx="330200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08313" name="AutoShape 25">
            <a:extLst>
              <a:ext uri="{FF2B5EF4-FFF2-40B4-BE49-F238E27FC236}">
                <a16:creationId xmlns:a16="http://schemas.microsoft.com/office/drawing/2014/main" id="{B658C785-D2FA-A04C-AE0D-7B29353862AD}"/>
              </a:ext>
            </a:extLst>
          </p:cNvPr>
          <p:cNvSpPr>
            <a:spLocks/>
          </p:cNvSpPr>
          <p:nvPr/>
        </p:nvSpPr>
        <p:spPr bwMode="auto">
          <a:xfrm>
            <a:off x="5800726" y="1122363"/>
            <a:ext cx="161925" cy="881062"/>
          </a:xfrm>
          <a:prstGeom prst="leftBrace">
            <a:avLst>
              <a:gd name="adj1" fmla="val 45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08314" name="AutoShape 26">
            <a:extLst>
              <a:ext uri="{FF2B5EF4-FFF2-40B4-BE49-F238E27FC236}">
                <a16:creationId xmlns:a16="http://schemas.microsoft.com/office/drawing/2014/main" id="{87BB0756-23C6-0F48-9822-05D05443A52F}"/>
              </a:ext>
            </a:extLst>
          </p:cNvPr>
          <p:cNvSpPr>
            <a:spLocks/>
          </p:cNvSpPr>
          <p:nvPr/>
        </p:nvSpPr>
        <p:spPr bwMode="auto">
          <a:xfrm>
            <a:off x="5799139" y="4041776"/>
            <a:ext cx="161925" cy="881063"/>
          </a:xfrm>
          <a:prstGeom prst="leftBrace">
            <a:avLst>
              <a:gd name="adj1" fmla="val 45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08315" name="AutoShape 27">
            <a:extLst>
              <a:ext uri="{FF2B5EF4-FFF2-40B4-BE49-F238E27FC236}">
                <a16:creationId xmlns:a16="http://schemas.microsoft.com/office/drawing/2014/main" id="{DC8CA339-8D97-9E4B-AACE-AB80C2FD493C}"/>
              </a:ext>
            </a:extLst>
          </p:cNvPr>
          <p:cNvSpPr>
            <a:spLocks/>
          </p:cNvSpPr>
          <p:nvPr/>
        </p:nvSpPr>
        <p:spPr bwMode="auto">
          <a:xfrm>
            <a:off x="7154863" y="990600"/>
            <a:ext cx="152400" cy="4071938"/>
          </a:xfrm>
          <a:prstGeom prst="rightBrace">
            <a:avLst>
              <a:gd name="adj1" fmla="val 222656"/>
              <a:gd name="adj2" fmla="val 4908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1878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https://www.youtube.com/watch?v=aVgwr0QpYNE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54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511" name="Picture 7" descr="18_11AltRNASplicing-U">
            <a:extLst>
              <a:ext uri="{FF2B5EF4-FFF2-40B4-BE49-F238E27FC236}">
                <a16:creationId xmlns:a16="http://schemas.microsoft.com/office/drawing/2014/main" id="{EA02C0D1-DB69-4E45-819F-D6F11282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4" y="376239"/>
            <a:ext cx="8548687" cy="610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7512" name="Rectangle 8">
            <a:extLst>
              <a:ext uri="{FF2B5EF4-FFF2-40B4-BE49-F238E27FC236}">
                <a16:creationId xmlns:a16="http://schemas.microsoft.com/office/drawing/2014/main" id="{4D3C9DCA-BA99-194C-9436-80DA59B5A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18-11</a:t>
            </a:r>
          </a:p>
        </p:txBody>
      </p:sp>
      <p:sp>
        <p:nvSpPr>
          <p:cNvPr id="917513" name="Text Box 9">
            <a:extLst>
              <a:ext uri="{FF2B5EF4-FFF2-40B4-BE49-F238E27FC236}">
                <a16:creationId xmlns:a16="http://schemas.microsoft.com/office/drawing/2014/main" id="{2004D293-052F-014D-A46C-D0FB96D22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3975" y="5913438"/>
            <a:ext cx="323850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2300" b="1">
                <a:latin typeface="Arial" panose="020B0604020202020204" pitchFamily="34" charset="0"/>
              </a:rPr>
              <a:t>or</a:t>
            </a:r>
          </a:p>
        </p:txBody>
      </p:sp>
      <p:sp>
        <p:nvSpPr>
          <p:cNvPr id="917514" name="Text Box 10">
            <a:extLst>
              <a:ext uri="{FF2B5EF4-FFF2-40B4-BE49-F238E27FC236}">
                <a16:creationId xmlns:a16="http://schemas.microsoft.com/office/drawing/2014/main" id="{64D1ED07-E54A-3E4F-99B5-79E8B38BD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675" y="5281614"/>
            <a:ext cx="191135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kumimoji="0" lang="en-US" altLang="sr-Latn-RS" sz="2300" b="1">
                <a:latin typeface="Arial" panose="020B0604020202020204" pitchFamily="34" charset="0"/>
              </a:rPr>
              <a:t>RNA splicing</a:t>
            </a:r>
          </a:p>
        </p:txBody>
      </p:sp>
      <p:sp>
        <p:nvSpPr>
          <p:cNvPr id="917515" name="Text Box 11">
            <a:extLst>
              <a:ext uri="{FF2B5EF4-FFF2-40B4-BE49-F238E27FC236}">
                <a16:creationId xmlns:a16="http://schemas.microsoft.com/office/drawing/2014/main" id="{17035790-FA21-CE4D-A340-DE86BB73B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5948363"/>
            <a:ext cx="984250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2300" b="1">
                <a:latin typeface="Arial" panose="020B0604020202020204" pitchFamily="34" charset="0"/>
              </a:rPr>
              <a:t>mRNA</a:t>
            </a:r>
          </a:p>
        </p:txBody>
      </p:sp>
      <p:sp>
        <p:nvSpPr>
          <p:cNvPr id="917516" name="Text Box 12">
            <a:extLst>
              <a:ext uri="{FF2B5EF4-FFF2-40B4-BE49-F238E27FC236}">
                <a16:creationId xmlns:a16="http://schemas.microsoft.com/office/drawing/2014/main" id="{C2250957-3B1A-5B49-A715-89EF79F7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200" y="3916364"/>
            <a:ext cx="1428750" cy="94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2300" b="1">
                <a:latin typeface="Arial" panose="020B0604020202020204" pitchFamily="34" charset="0"/>
              </a:rPr>
              <a:t>Primary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2300" b="1">
                <a:latin typeface="Arial" panose="020B0604020202020204" pitchFamily="34" charset="0"/>
              </a:rPr>
              <a:t>RNA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2300" b="1">
                <a:latin typeface="Arial" panose="020B0604020202020204" pitchFamily="34" charset="0"/>
              </a:rPr>
              <a:t>transcript</a:t>
            </a:r>
          </a:p>
        </p:txBody>
      </p:sp>
      <p:sp>
        <p:nvSpPr>
          <p:cNvPr id="917517" name="Text Box 13">
            <a:extLst>
              <a:ext uri="{FF2B5EF4-FFF2-40B4-BE49-F238E27FC236}">
                <a16:creationId xmlns:a16="http://schemas.microsoft.com/office/drawing/2014/main" id="{8548BB92-494F-4A45-9A3E-020FC1370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328863"/>
            <a:ext cx="2432050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2300" b="1">
                <a:latin typeface="Arial" panose="020B0604020202020204" pitchFamily="34" charset="0"/>
              </a:rPr>
              <a:t>Troponin T gene</a:t>
            </a:r>
          </a:p>
        </p:txBody>
      </p:sp>
      <p:sp>
        <p:nvSpPr>
          <p:cNvPr id="917518" name="Text Box 14">
            <a:extLst>
              <a:ext uri="{FF2B5EF4-FFF2-40B4-BE49-F238E27FC236}">
                <a16:creationId xmlns:a16="http://schemas.microsoft.com/office/drawing/2014/main" id="{61E550B9-0955-914B-8C1F-B5469AE58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98463"/>
            <a:ext cx="908050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2300" b="1">
                <a:latin typeface="Arial" panose="020B0604020202020204" pitchFamily="34" charset="0"/>
              </a:rPr>
              <a:t>Exons</a:t>
            </a:r>
          </a:p>
        </p:txBody>
      </p:sp>
      <p:sp>
        <p:nvSpPr>
          <p:cNvPr id="917519" name="Text Box 15">
            <a:extLst>
              <a:ext uri="{FF2B5EF4-FFF2-40B4-BE49-F238E27FC236}">
                <a16:creationId xmlns:a16="http://schemas.microsoft.com/office/drawing/2014/main" id="{47C4DBA4-287A-B64E-AE4D-ED2AA2461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200" y="1655763"/>
            <a:ext cx="692150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2300" b="1">
                <a:latin typeface="Arial" panose="020B0604020202020204" pitchFamily="34" charset="0"/>
              </a:rPr>
              <a:t>DNA</a:t>
            </a:r>
          </a:p>
        </p:txBody>
      </p:sp>
      <p:sp>
        <p:nvSpPr>
          <p:cNvPr id="917520" name="AutoShape 16">
            <a:extLst>
              <a:ext uri="{FF2B5EF4-FFF2-40B4-BE49-F238E27FC236}">
                <a16:creationId xmlns:a16="http://schemas.microsoft.com/office/drawing/2014/main" id="{BE4782C2-9804-5749-AB90-FF9374D66B8D}"/>
              </a:ext>
            </a:extLst>
          </p:cNvPr>
          <p:cNvSpPr>
            <a:spLocks/>
          </p:cNvSpPr>
          <p:nvPr/>
        </p:nvSpPr>
        <p:spPr bwMode="auto">
          <a:xfrm rot="5417869">
            <a:off x="6515895" y="-812006"/>
            <a:ext cx="115887" cy="5972175"/>
          </a:xfrm>
          <a:prstGeom prst="rightBrace">
            <a:avLst>
              <a:gd name="adj1" fmla="val 429454"/>
              <a:gd name="adj2" fmla="val 50046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7521" name="Line 17">
            <a:extLst>
              <a:ext uri="{FF2B5EF4-FFF2-40B4-BE49-F238E27FC236}">
                <a16:creationId xmlns:a16="http://schemas.microsoft.com/office/drawing/2014/main" id="{0B4F44DB-0C75-6D48-B2EA-50B7AFF557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706438"/>
            <a:ext cx="2489200" cy="931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7522" name="Line 18">
            <a:extLst>
              <a:ext uri="{FF2B5EF4-FFF2-40B4-BE49-F238E27FC236}">
                <a16:creationId xmlns:a16="http://schemas.microsoft.com/office/drawing/2014/main" id="{DE0DF86B-1756-644D-9982-4F4665D8FD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3301" y="703263"/>
            <a:ext cx="1566863" cy="939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7523" name="Line 19">
            <a:extLst>
              <a:ext uri="{FF2B5EF4-FFF2-40B4-BE49-F238E27FC236}">
                <a16:creationId xmlns:a16="http://schemas.microsoft.com/office/drawing/2014/main" id="{2CEDFAFD-9992-694D-A5A7-2D242F0D8C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0638" y="703264"/>
            <a:ext cx="4762" cy="947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7524" name="Line 20">
            <a:extLst>
              <a:ext uri="{FF2B5EF4-FFF2-40B4-BE49-F238E27FC236}">
                <a16:creationId xmlns:a16="http://schemas.microsoft.com/office/drawing/2014/main" id="{B40E2C7C-971A-D24C-8934-0419F64CE1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75400" y="698501"/>
            <a:ext cx="952500" cy="944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7525" name="Line 21">
            <a:extLst>
              <a:ext uri="{FF2B5EF4-FFF2-40B4-BE49-F238E27FC236}">
                <a16:creationId xmlns:a16="http://schemas.microsoft.com/office/drawing/2014/main" id="{E7FC5C46-C39D-F447-B0C2-E558C258F6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5401" y="698500"/>
            <a:ext cx="2709863" cy="9350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17001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6" name="Picture 36" descr="18_06aEukGeneExpRegulatio-U">
            <a:extLst>
              <a:ext uri="{FF2B5EF4-FFF2-40B4-BE49-F238E27FC236}">
                <a16:creationId xmlns:a16="http://schemas.microsoft.com/office/drawing/2014/main" id="{D7124BE3-0A6D-FE4B-88C2-62AB932A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9" y="136525"/>
            <a:ext cx="5164137" cy="65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17" name="Rectangle 37">
            <a:extLst>
              <a:ext uri="{FF2B5EF4-FFF2-40B4-BE49-F238E27FC236}">
                <a16:creationId xmlns:a16="http://schemas.microsoft.com/office/drawing/2014/main" id="{A9B71DEE-17A9-C246-948C-E25930D54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18-6a</a:t>
            </a:r>
          </a:p>
        </p:txBody>
      </p:sp>
      <p:sp>
        <p:nvSpPr>
          <p:cNvPr id="1044518" name="Text Box 38">
            <a:extLst>
              <a:ext uri="{FF2B5EF4-FFF2-40B4-BE49-F238E27FC236}">
                <a16:creationId xmlns:a16="http://schemas.microsoft.com/office/drawing/2014/main" id="{9451CD9D-4CAB-A342-8562-905465BE5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1" y="2322514"/>
            <a:ext cx="43021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DNA</a:t>
            </a:r>
          </a:p>
        </p:txBody>
      </p:sp>
      <p:sp>
        <p:nvSpPr>
          <p:cNvPr id="1044519" name="Text Box 39">
            <a:extLst>
              <a:ext uri="{FF2B5EF4-FFF2-40B4-BE49-F238E27FC236}">
                <a16:creationId xmlns:a16="http://schemas.microsoft.com/office/drawing/2014/main" id="{F1956B9E-60BE-6E41-BC59-06ADDA9EA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075" y="147639"/>
            <a:ext cx="56673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Signal</a:t>
            </a:r>
          </a:p>
        </p:txBody>
      </p:sp>
      <p:sp>
        <p:nvSpPr>
          <p:cNvPr id="1044520" name="Text Box 40">
            <a:extLst>
              <a:ext uri="{FF2B5EF4-FFF2-40B4-BE49-F238E27FC236}">
                <a16:creationId xmlns:a16="http://schemas.microsoft.com/office/drawing/2014/main" id="{7D2D564D-839C-2245-9288-BBB425C91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1" y="2951164"/>
            <a:ext cx="5127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Gene</a:t>
            </a:r>
          </a:p>
        </p:txBody>
      </p:sp>
      <p:sp>
        <p:nvSpPr>
          <p:cNvPr id="1044521" name="Text Box 41">
            <a:extLst>
              <a:ext uri="{FF2B5EF4-FFF2-40B4-BE49-F238E27FC236}">
                <a16:creationId xmlns:a16="http://schemas.microsoft.com/office/drawing/2014/main" id="{A3A7545E-4C01-0A45-9F65-C5222CA89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276" y="908050"/>
            <a:ext cx="10017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NUCLEUS</a:t>
            </a:r>
          </a:p>
        </p:txBody>
      </p:sp>
      <p:sp>
        <p:nvSpPr>
          <p:cNvPr id="1044522" name="Text Box 42">
            <a:extLst>
              <a:ext uri="{FF2B5EF4-FFF2-40B4-BE49-F238E27FC236}">
                <a16:creationId xmlns:a16="http://schemas.microsoft.com/office/drawing/2014/main" id="{72629399-1A3A-B14C-A3F3-7968E4FD3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1" y="1771650"/>
            <a:ext cx="20177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Chromatin modification</a:t>
            </a:r>
          </a:p>
        </p:txBody>
      </p:sp>
      <p:sp>
        <p:nvSpPr>
          <p:cNvPr id="1044523" name="Text Box 43">
            <a:extLst>
              <a:ext uri="{FF2B5EF4-FFF2-40B4-BE49-F238E27FC236}">
                <a16:creationId xmlns:a16="http://schemas.microsoft.com/office/drawing/2014/main" id="{491D09EE-3FD1-814D-AEC4-1A1847FF0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675" y="1155700"/>
            <a:ext cx="9144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Chromatin</a:t>
            </a:r>
          </a:p>
        </p:txBody>
      </p:sp>
      <p:sp>
        <p:nvSpPr>
          <p:cNvPr id="1044524" name="Text Box 44">
            <a:extLst>
              <a:ext uri="{FF2B5EF4-FFF2-40B4-BE49-F238E27FC236}">
                <a16:creationId xmlns:a16="http://schemas.microsoft.com/office/drawing/2014/main" id="{85EFF2EF-34B9-C14E-B679-5AA3877D4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6" y="2443164"/>
            <a:ext cx="142716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sr-Latn-RS" sz="1400" b="1"/>
              <a:t>Gene available</a:t>
            </a:r>
          </a:p>
          <a:p>
            <a:r>
              <a:rPr lang="en-US" altLang="sr-Latn-RS" sz="1400" b="1"/>
              <a:t>for transcription</a:t>
            </a:r>
          </a:p>
        </p:txBody>
      </p:sp>
      <p:sp>
        <p:nvSpPr>
          <p:cNvPr id="1044525" name="Text Box 45">
            <a:extLst>
              <a:ext uri="{FF2B5EF4-FFF2-40B4-BE49-F238E27FC236}">
                <a16:creationId xmlns:a16="http://schemas.microsoft.com/office/drawing/2014/main" id="{197A9DA5-A07E-1442-9A2A-BDC2A8625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76" y="3622675"/>
            <a:ext cx="4810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Exon</a:t>
            </a:r>
          </a:p>
        </p:txBody>
      </p:sp>
      <p:sp>
        <p:nvSpPr>
          <p:cNvPr id="1044526" name="Text Box 46">
            <a:extLst>
              <a:ext uri="{FF2B5EF4-FFF2-40B4-BE49-F238E27FC236}">
                <a16:creationId xmlns:a16="http://schemas.microsoft.com/office/drawing/2014/main" id="{696A6905-A4B9-C948-B14B-49727D070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526" y="4133850"/>
            <a:ext cx="8620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Intron</a:t>
            </a:r>
          </a:p>
        </p:txBody>
      </p:sp>
      <p:sp>
        <p:nvSpPr>
          <p:cNvPr id="1044527" name="Text Box 47">
            <a:extLst>
              <a:ext uri="{FF2B5EF4-FFF2-40B4-BE49-F238E27FC236}">
                <a16:creationId xmlns:a16="http://schemas.microsoft.com/office/drawing/2014/main" id="{32F51442-97A9-D44E-91EF-931BF5B47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4741864"/>
            <a:ext cx="45085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Tail</a:t>
            </a:r>
          </a:p>
        </p:txBody>
      </p:sp>
      <p:sp>
        <p:nvSpPr>
          <p:cNvPr id="1044528" name="Text Box 48">
            <a:extLst>
              <a:ext uri="{FF2B5EF4-FFF2-40B4-BE49-F238E27FC236}">
                <a16:creationId xmlns:a16="http://schemas.microsoft.com/office/drawing/2014/main" id="{494ECED3-C8B6-624E-B966-CCFD0E737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76" y="3630614"/>
            <a:ext cx="4111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RNA</a:t>
            </a:r>
          </a:p>
        </p:txBody>
      </p:sp>
      <p:sp>
        <p:nvSpPr>
          <p:cNvPr id="1044529" name="Text Box 49">
            <a:extLst>
              <a:ext uri="{FF2B5EF4-FFF2-40B4-BE49-F238E27FC236}">
                <a16:creationId xmlns:a16="http://schemas.microsoft.com/office/drawing/2014/main" id="{A11DEA24-F173-634D-9EB8-443994049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118100"/>
            <a:ext cx="4953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Cap</a:t>
            </a:r>
          </a:p>
        </p:txBody>
      </p:sp>
      <p:sp>
        <p:nvSpPr>
          <p:cNvPr id="1044530" name="Text Box 50">
            <a:extLst>
              <a:ext uri="{FF2B5EF4-FFF2-40B4-BE49-F238E27FC236}">
                <a16:creationId xmlns:a16="http://schemas.microsoft.com/office/drawing/2014/main" id="{2637583D-31CE-7A48-BC82-7BA6570DA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1" y="4449764"/>
            <a:ext cx="14017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RNA processing</a:t>
            </a:r>
          </a:p>
        </p:txBody>
      </p:sp>
      <p:sp>
        <p:nvSpPr>
          <p:cNvPr id="1044531" name="Text Box 51">
            <a:extLst>
              <a:ext uri="{FF2B5EF4-FFF2-40B4-BE49-F238E27FC236}">
                <a16:creationId xmlns:a16="http://schemas.microsoft.com/office/drawing/2014/main" id="{E6BEBD71-A26C-2345-821C-9A9D7F935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0" y="3886200"/>
            <a:ext cx="21082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Primary transcript</a:t>
            </a:r>
          </a:p>
        </p:txBody>
      </p:sp>
      <p:sp>
        <p:nvSpPr>
          <p:cNvPr id="1044532" name="Text Box 52">
            <a:extLst>
              <a:ext uri="{FF2B5EF4-FFF2-40B4-BE49-F238E27FC236}">
                <a16:creationId xmlns:a16="http://schemas.microsoft.com/office/drawing/2014/main" id="{B8C6F6B0-2197-574B-80C1-DC242B53F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5035550"/>
            <a:ext cx="149383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mRNA in nucleus</a:t>
            </a:r>
          </a:p>
        </p:txBody>
      </p:sp>
      <p:sp>
        <p:nvSpPr>
          <p:cNvPr id="1044533" name="AutoShape 53">
            <a:extLst>
              <a:ext uri="{FF2B5EF4-FFF2-40B4-BE49-F238E27FC236}">
                <a16:creationId xmlns:a16="http://schemas.microsoft.com/office/drawing/2014/main" id="{DF198B3C-CBB2-5744-8755-6DDD8BDF8095}"/>
              </a:ext>
            </a:extLst>
          </p:cNvPr>
          <p:cNvSpPr>
            <a:spLocks/>
          </p:cNvSpPr>
          <p:nvPr/>
        </p:nvSpPr>
        <p:spPr bwMode="auto">
          <a:xfrm rot="5411759">
            <a:off x="5387975" y="2106613"/>
            <a:ext cx="114300" cy="1562100"/>
          </a:xfrm>
          <a:prstGeom prst="rightBrace">
            <a:avLst>
              <a:gd name="adj1" fmla="val 113889"/>
              <a:gd name="adj2" fmla="val 50736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4" name="Text Box 54">
            <a:extLst>
              <a:ext uri="{FF2B5EF4-FFF2-40B4-BE49-F238E27FC236}">
                <a16:creationId xmlns:a16="http://schemas.microsoft.com/office/drawing/2014/main" id="{13AFC3B3-A915-424C-BA77-06311020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0" y="5513389"/>
            <a:ext cx="198278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Transport to cytoplasm</a:t>
            </a:r>
          </a:p>
        </p:txBody>
      </p:sp>
      <p:sp>
        <p:nvSpPr>
          <p:cNvPr id="1044535" name="Text Box 55">
            <a:extLst>
              <a:ext uri="{FF2B5EF4-FFF2-40B4-BE49-F238E27FC236}">
                <a16:creationId xmlns:a16="http://schemas.microsoft.com/office/drawing/2014/main" id="{BD290E8A-DA37-F34C-B49A-C119B9FF9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1850" y="6003925"/>
            <a:ext cx="11699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CYTOPLASM</a:t>
            </a:r>
          </a:p>
        </p:txBody>
      </p:sp>
      <p:sp>
        <p:nvSpPr>
          <p:cNvPr id="1044536" name="Text Box 56">
            <a:extLst>
              <a:ext uri="{FF2B5EF4-FFF2-40B4-BE49-F238E27FC236}">
                <a16:creationId xmlns:a16="http://schemas.microsoft.com/office/drawing/2014/main" id="{7B641E21-6025-D04E-8FCB-2FB21AAA7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5" y="3284539"/>
            <a:ext cx="114458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Transcription</a:t>
            </a:r>
          </a:p>
        </p:txBody>
      </p:sp>
      <p:sp>
        <p:nvSpPr>
          <p:cNvPr id="1044537" name="Line 57">
            <a:extLst>
              <a:ext uri="{FF2B5EF4-FFF2-40B4-BE49-F238E27FC236}">
                <a16:creationId xmlns:a16="http://schemas.microsoft.com/office/drawing/2014/main" id="{4365A014-14C8-8C4F-B32C-BEA5F92CA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6625" y="3810000"/>
            <a:ext cx="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8" name="Line 58">
            <a:extLst>
              <a:ext uri="{FF2B5EF4-FFF2-40B4-BE49-F238E27FC236}">
                <a16:creationId xmlns:a16="http://schemas.microsoft.com/office/drawing/2014/main" id="{50D2169D-43BE-E14E-8B77-DCDBC22F2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001" y="3917950"/>
            <a:ext cx="3175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9" name="Line 59">
            <a:extLst>
              <a:ext uri="{FF2B5EF4-FFF2-40B4-BE49-F238E27FC236}">
                <a16:creationId xmlns:a16="http://schemas.microsoft.com/office/drawing/2014/main" id="{A6A2BB70-6C69-AB40-8C52-1D3BECAA8B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2975" y="4930776"/>
            <a:ext cx="82550" cy="111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40" name="Line 60">
            <a:extLst>
              <a:ext uri="{FF2B5EF4-FFF2-40B4-BE49-F238E27FC236}">
                <a16:creationId xmlns:a16="http://schemas.microsoft.com/office/drawing/2014/main" id="{758B8223-85ED-0D43-A369-480E634C2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325" y="5226050"/>
            <a:ext cx="165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653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554" name="Picture 2" descr="18_06bEukGeneExpRegulatio-U">
            <a:extLst>
              <a:ext uri="{FF2B5EF4-FFF2-40B4-BE49-F238E27FC236}">
                <a16:creationId xmlns:a16="http://schemas.microsoft.com/office/drawing/2014/main" id="{73EF14C3-9973-F840-B62E-67066A35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9" y="647701"/>
            <a:ext cx="5164137" cy="55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555" name="Rectangle 3">
            <a:extLst>
              <a:ext uri="{FF2B5EF4-FFF2-40B4-BE49-F238E27FC236}">
                <a16:creationId xmlns:a16="http://schemas.microsoft.com/office/drawing/2014/main" id="{2E749FE2-A9DA-704D-BD50-E11081088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18-6b</a:t>
            </a:r>
          </a:p>
        </p:txBody>
      </p:sp>
      <p:sp>
        <p:nvSpPr>
          <p:cNvPr id="1047556" name="Text Box 4">
            <a:extLst>
              <a:ext uri="{FF2B5EF4-FFF2-40B4-BE49-F238E27FC236}">
                <a16:creationId xmlns:a16="http://schemas.microsoft.com/office/drawing/2014/main" id="{F4057FAF-9C2B-5A4C-B10F-E6EBF17C4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1062039"/>
            <a:ext cx="24431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mRNA in cytoplasm</a:t>
            </a:r>
          </a:p>
        </p:txBody>
      </p:sp>
      <p:sp>
        <p:nvSpPr>
          <p:cNvPr id="1047557" name="Text Box 5">
            <a:extLst>
              <a:ext uri="{FF2B5EF4-FFF2-40B4-BE49-F238E27FC236}">
                <a16:creationId xmlns:a16="http://schemas.microsoft.com/office/drawing/2014/main" id="{252CF145-6807-3A48-83DB-17E62EE7A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1" y="1633539"/>
            <a:ext cx="1362075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Translation</a:t>
            </a:r>
          </a:p>
        </p:txBody>
      </p:sp>
      <p:sp>
        <p:nvSpPr>
          <p:cNvPr id="1047558" name="Text Box 6">
            <a:extLst>
              <a:ext uri="{FF2B5EF4-FFF2-40B4-BE49-F238E27FC236}">
                <a16:creationId xmlns:a16="http://schemas.microsoft.com/office/drawing/2014/main" id="{4E038631-F2D5-9042-BC3B-D2C8E361A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738189"/>
            <a:ext cx="12493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CYTOPLASM</a:t>
            </a:r>
          </a:p>
        </p:txBody>
      </p:sp>
      <p:sp>
        <p:nvSpPr>
          <p:cNvPr id="1047559" name="Text Box 7">
            <a:extLst>
              <a:ext uri="{FF2B5EF4-FFF2-40B4-BE49-F238E27FC236}">
                <a16:creationId xmlns:a16="http://schemas.microsoft.com/office/drawing/2014/main" id="{BDBC0FF6-E162-EE41-8441-1EC455E9E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1" y="1714500"/>
            <a:ext cx="1109663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sr-Latn-RS" sz="1300" b="1"/>
              <a:t>Degradation</a:t>
            </a:r>
          </a:p>
          <a:p>
            <a:pPr algn="ctr">
              <a:lnSpc>
                <a:spcPct val="110000"/>
              </a:lnSpc>
            </a:pPr>
            <a:r>
              <a:rPr lang="en-US" altLang="sr-Latn-RS" sz="1300" b="1"/>
              <a:t>of mRNA</a:t>
            </a:r>
          </a:p>
        </p:txBody>
      </p:sp>
      <p:sp>
        <p:nvSpPr>
          <p:cNvPr id="1047560" name="Text Box 8">
            <a:extLst>
              <a:ext uri="{FF2B5EF4-FFF2-40B4-BE49-F238E27FC236}">
                <a16:creationId xmlns:a16="http://schemas.microsoft.com/office/drawing/2014/main" id="{C2FD52F6-77BF-954C-BD34-7E219CB55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76" y="3163889"/>
            <a:ext cx="16684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Protein processing</a:t>
            </a:r>
          </a:p>
        </p:txBody>
      </p:sp>
      <p:sp>
        <p:nvSpPr>
          <p:cNvPr id="1047561" name="Text Box 9">
            <a:extLst>
              <a:ext uri="{FF2B5EF4-FFF2-40B4-BE49-F238E27FC236}">
                <a16:creationId xmlns:a16="http://schemas.microsoft.com/office/drawing/2014/main" id="{0E2B4D6F-6FB0-5F43-970F-C69B606FE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1" y="2614614"/>
            <a:ext cx="1031875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Polypeptide</a:t>
            </a:r>
          </a:p>
        </p:txBody>
      </p:sp>
      <p:sp>
        <p:nvSpPr>
          <p:cNvPr id="1047562" name="Text Box 10">
            <a:extLst>
              <a:ext uri="{FF2B5EF4-FFF2-40B4-BE49-F238E27FC236}">
                <a16:creationId xmlns:a16="http://schemas.microsoft.com/office/drawing/2014/main" id="{971FE5AE-221E-3840-88A4-8E79FD849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776" y="3986214"/>
            <a:ext cx="120491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Active protein</a:t>
            </a:r>
          </a:p>
        </p:txBody>
      </p:sp>
      <p:sp>
        <p:nvSpPr>
          <p:cNvPr id="1047563" name="Text Box 11">
            <a:extLst>
              <a:ext uri="{FF2B5EF4-FFF2-40B4-BE49-F238E27FC236}">
                <a16:creationId xmlns:a16="http://schemas.microsoft.com/office/drawing/2014/main" id="{32869615-C08F-F547-9029-302FB54B7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6" y="5402264"/>
            <a:ext cx="142081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Cellular function</a:t>
            </a:r>
          </a:p>
        </p:txBody>
      </p:sp>
      <p:sp>
        <p:nvSpPr>
          <p:cNvPr id="1047564" name="Text Box 12">
            <a:extLst>
              <a:ext uri="{FF2B5EF4-FFF2-40B4-BE49-F238E27FC236}">
                <a16:creationId xmlns:a16="http://schemas.microsoft.com/office/drawing/2014/main" id="{2FD1087C-B097-954E-9A62-83E8917F0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4516439"/>
            <a:ext cx="189865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sr-Latn-RS" sz="1400" b="1"/>
              <a:t>Transport to cellular</a:t>
            </a:r>
          </a:p>
          <a:p>
            <a:pPr algn="ctr"/>
            <a:r>
              <a:rPr lang="en-US" altLang="sr-Latn-RS" sz="1400" b="1"/>
              <a:t>destination</a:t>
            </a:r>
          </a:p>
        </p:txBody>
      </p:sp>
      <p:sp>
        <p:nvSpPr>
          <p:cNvPr id="1047565" name="Text Box 13">
            <a:extLst>
              <a:ext uri="{FF2B5EF4-FFF2-40B4-BE49-F238E27FC236}">
                <a16:creationId xmlns:a16="http://schemas.microsoft.com/office/drawing/2014/main" id="{22660B59-F422-7A4F-956E-E210254A2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4146551"/>
            <a:ext cx="1035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sr-Latn-RS" sz="1300" b="1"/>
              <a:t>Degradation</a:t>
            </a:r>
          </a:p>
          <a:p>
            <a:pPr algn="ctr"/>
            <a:r>
              <a:rPr lang="en-US" altLang="sr-Latn-RS" sz="1300" b="1"/>
              <a:t>of protein</a:t>
            </a:r>
          </a:p>
        </p:txBody>
      </p:sp>
    </p:spTree>
    <p:extLst>
      <p:ext uri="{BB962C8B-B14F-4D97-AF65-F5344CB8AC3E}">
        <p14:creationId xmlns:p14="http://schemas.microsoft.com/office/powerpoint/2010/main" val="2575989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Razgradnja RNA kao mehanizam kontrole ekspresije gena</a:t>
            </a:r>
            <a:endParaRPr lang="en-US" dirty="0"/>
          </a:p>
        </p:txBody>
      </p:sp>
      <p:pic>
        <p:nvPicPr>
          <p:cNvPr id="4" name="Content Placeholder 3" descr="Screen Shot 2017-03-27 at 11.53.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24" r="-21924"/>
          <a:stretch>
            <a:fillRect/>
          </a:stretch>
        </p:blipFill>
        <p:spPr>
          <a:xfrm>
            <a:off x="2152650" y="1825625"/>
            <a:ext cx="8744399" cy="4824557"/>
          </a:xfrm>
        </p:spPr>
      </p:pic>
    </p:spTree>
    <p:extLst>
      <p:ext uri="{BB962C8B-B14F-4D97-AF65-F5344CB8AC3E}">
        <p14:creationId xmlns:p14="http://schemas.microsoft.com/office/powerpoint/2010/main" val="512353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E745-B808-CC4A-9A34-EB010E3D0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Nekodirajuće</a:t>
            </a:r>
            <a:r>
              <a:rPr lang="hr-HR" dirty="0"/>
              <a:t> RNA igraju ulogu u kontroli genske ekspresije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1763-943D-8548-9FBB-CD6DA510B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Samo mali udio DNA kodira za proteine i strukturne RNA</a:t>
            </a:r>
          </a:p>
          <a:p>
            <a:r>
              <a:rPr lang="hr-HR" dirty="0"/>
              <a:t>Veliki udio se transkribira u </a:t>
            </a:r>
            <a:r>
              <a:rPr lang="hr-HR" dirty="0" err="1"/>
              <a:t>nekodirajuće</a:t>
            </a:r>
            <a:r>
              <a:rPr lang="hr-HR" dirty="0"/>
              <a:t> RNA</a:t>
            </a:r>
          </a:p>
          <a:p>
            <a:r>
              <a:rPr lang="hr-HR" dirty="0" err="1"/>
              <a:t>Nekodirajuće</a:t>
            </a:r>
            <a:r>
              <a:rPr lang="hr-HR" dirty="0"/>
              <a:t> RNA reguliraju ekspresiju gena na razini translacije i konfiguracije </a:t>
            </a:r>
            <a:r>
              <a:rPr lang="hr-HR" dirty="0" err="1"/>
              <a:t>kromatina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9A54C-146E-9441-B2FB-1CFF616C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590" y="3809999"/>
            <a:ext cx="5398510" cy="20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5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EF87-8FA0-A04A-B600-E4349EC4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RNA svijet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4651577-A241-7D40-A69A-FE2C36B79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490" y="1825625"/>
            <a:ext cx="6759019" cy="4351338"/>
          </a:xfrm>
        </p:spPr>
      </p:pic>
    </p:spTree>
    <p:extLst>
      <p:ext uri="{BB962C8B-B14F-4D97-AF65-F5344CB8AC3E}">
        <p14:creationId xmlns:p14="http://schemas.microsoft.com/office/powerpoint/2010/main" val="287155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559" name="Picture 7" descr="18_13miRNAsAndGeneExp-U">
            <a:extLst>
              <a:ext uri="{FF2B5EF4-FFF2-40B4-BE49-F238E27FC236}">
                <a16:creationId xmlns:a16="http://schemas.microsoft.com/office/drawing/2014/main" id="{28B44B62-03DB-C740-AC7E-FDE2BDDC7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136525"/>
            <a:ext cx="8261350" cy="65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9560" name="Rectangle 8">
            <a:extLst>
              <a:ext uri="{FF2B5EF4-FFF2-40B4-BE49-F238E27FC236}">
                <a16:creationId xmlns:a16="http://schemas.microsoft.com/office/drawing/2014/main" id="{E19DEDE8-8C84-BA48-B03D-E77EF876D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18-13</a:t>
            </a:r>
          </a:p>
        </p:txBody>
      </p:sp>
      <p:sp>
        <p:nvSpPr>
          <p:cNvPr id="919561" name="Text Box 9">
            <a:extLst>
              <a:ext uri="{FF2B5EF4-FFF2-40B4-BE49-F238E27FC236}">
                <a16:creationId xmlns:a16="http://schemas.microsoft.com/office/drawing/2014/main" id="{0511C99A-2DF4-5845-9767-B664D1866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25" y="2662238"/>
            <a:ext cx="9842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miRNA-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protein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complex</a:t>
            </a:r>
          </a:p>
        </p:txBody>
      </p:sp>
      <p:sp>
        <p:nvSpPr>
          <p:cNvPr id="919562" name="Text Box 10">
            <a:extLst>
              <a:ext uri="{FF2B5EF4-FFF2-40B4-BE49-F238E27FC236}">
                <a16:creationId xmlns:a16="http://schemas.microsoft.com/office/drawing/2014/main" id="{11F67DE8-6BA4-ED48-8032-B93277B0F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51" y="3262313"/>
            <a:ext cx="33496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(a) Primary miRNA transcript</a:t>
            </a:r>
          </a:p>
        </p:txBody>
      </p:sp>
      <p:sp>
        <p:nvSpPr>
          <p:cNvPr id="919563" name="Text Box 11">
            <a:extLst>
              <a:ext uri="{FF2B5EF4-FFF2-40B4-BE49-F238E27FC236}">
                <a16:creationId xmlns:a16="http://schemas.microsoft.com/office/drawing/2014/main" id="{0510D639-5D64-8843-8691-A4892F904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5964238"/>
            <a:ext cx="23812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Translation blocked</a:t>
            </a:r>
          </a:p>
        </p:txBody>
      </p:sp>
      <p:sp>
        <p:nvSpPr>
          <p:cNvPr id="919564" name="Text Box 12">
            <a:extLst>
              <a:ext uri="{FF2B5EF4-FFF2-40B4-BE49-F238E27FC236}">
                <a16:creationId xmlns:a16="http://schemas.microsoft.com/office/drawing/2014/main" id="{12E9D9A9-8E78-0240-B5FB-3160B3AB6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0" y="557213"/>
            <a:ext cx="11239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Hydrogen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bond</a:t>
            </a:r>
          </a:p>
        </p:txBody>
      </p:sp>
      <p:sp>
        <p:nvSpPr>
          <p:cNvPr id="919565" name="Text Box 13">
            <a:extLst>
              <a:ext uri="{FF2B5EF4-FFF2-40B4-BE49-F238E27FC236}">
                <a16:creationId xmlns:a16="http://schemas.microsoft.com/office/drawing/2014/main" id="{726B7785-979D-EF4B-A967-A39819C8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5" y="6281739"/>
            <a:ext cx="4527550" cy="26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900" b="1">
                <a:latin typeface="Arial" panose="020B0604020202020204" pitchFamily="34" charset="0"/>
              </a:rPr>
              <a:t>(b) Generation and function of miRNAs</a:t>
            </a:r>
          </a:p>
        </p:txBody>
      </p:sp>
      <p:sp>
        <p:nvSpPr>
          <p:cNvPr id="919566" name="Text Box 14">
            <a:extLst>
              <a:ext uri="{FF2B5EF4-FFF2-40B4-BE49-F238E27FC236}">
                <a16:creationId xmlns:a16="http://schemas.microsoft.com/office/drawing/2014/main" id="{2B621C1F-CFCF-7B4F-87E3-AB2642E81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395288"/>
            <a:ext cx="8445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Hairpin</a:t>
            </a:r>
          </a:p>
        </p:txBody>
      </p:sp>
      <p:sp>
        <p:nvSpPr>
          <p:cNvPr id="919567" name="Text Box 15">
            <a:extLst>
              <a:ext uri="{FF2B5EF4-FFF2-40B4-BE49-F238E27FC236}">
                <a16:creationId xmlns:a16="http://schemas.microsoft.com/office/drawing/2014/main" id="{EF822FBA-2F6C-1E42-8A52-EEAE25AB0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455613"/>
            <a:ext cx="8572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miRNA</a:t>
            </a:r>
          </a:p>
        </p:txBody>
      </p:sp>
      <p:sp>
        <p:nvSpPr>
          <p:cNvPr id="919568" name="Text Box 16">
            <a:extLst>
              <a:ext uri="{FF2B5EF4-FFF2-40B4-BE49-F238E27FC236}">
                <a16:creationId xmlns:a16="http://schemas.microsoft.com/office/drawing/2014/main" id="{5300F9CB-1931-954C-8CC8-EC6607F50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2566988"/>
            <a:ext cx="8572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miRNA</a:t>
            </a:r>
          </a:p>
        </p:txBody>
      </p:sp>
      <p:sp>
        <p:nvSpPr>
          <p:cNvPr id="919569" name="Text Box 17">
            <a:extLst>
              <a:ext uri="{FF2B5EF4-FFF2-40B4-BE49-F238E27FC236}">
                <a16:creationId xmlns:a16="http://schemas.microsoft.com/office/drawing/2014/main" id="{4F57AC7B-1ADB-C849-99DB-85A9E4BD7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1411288"/>
            <a:ext cx="6540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Dicer</a:t>
            </a:r>
          </a:p>
        </p:txBody>
      </p:sp>
      <p:sp>
        <p:nvSpPr>
          <p:cNvPr id="919570" name="Text Box 18">
            <a:extLst>
              <a:ext uri="{FF2B5EF4-FFF2-40B4-BE49-F238E27FC236}">
                <a16:creationId xmlns:a16="http://schemas.microsoft.com/office/drawing/2014/main" id="{CABA5CBA-673C-564A-9CC5-12E7D6541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850" y="2944813"/>
            <a:ext cx="24765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3</a:t>
            </a:r>
          </a:p>
        </p:txBody>
      </p:sp>
      <p:sp>
        <p:nvSpPr>
          <p:cNvPr id="919571" name="Text Box 19">
            <a:extLst>
              <a:ext uri="{FF2B5EF4-FFF2-40B4-BE49-F238E27FC236}">
                <a16:creationId xmlns:a16="http://schemas.microsoft.com/office/drawing/2014/main" id="{E640E9C9-8E7D-7747-B659-1FAA5DFB0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25" y="5964238"/>
            <a:ext cx="19240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mRNA degraded</a:t>
            </a:r>
          </a:p>
        </p:txBody>
      </p:sp>
      <p:sp>
        <p:nvSpPr>
          <p:cNvPr id="919572" name="Text Box 20">
            <a:extLst>
              <a:ext uri="{FF2B5EF4-FFF2-40B4-BE49-F238E27FC236}">
                <a16:creationId xmlns:a16="http://schemas.microsoft.com/office/drawing/2014/main" id="{43F5F4DC-656E-5642-86C3-6AB283F8D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2944813"/>
            <a:ext cx="24765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5</a:t>
            </a:r>
          </a:p>
        </p:txBody>
      </p:sp>
      <p:sp>
        <p:nvSpPr>
          <p:cNvPr id="919573" name="AutoShape 21">
            <a:extLst>
              <a:ext uri="{FF2B5EF4-FFF2-40B4-BE49-F238E27FC236}">
                <a16:creationId xmlns:a16="http://schemas.microsoft.com/office/drawing/2014/main" id="{35DF00B9-B748-A44F-A1B2-C4F88ABB5E0B}"/>
              </a:ext>
            </a:extLst>
          </p:cNvPr>
          <p:cNvSpPr>
            <a:spLocks/>
          </p:cNvSpPr>
          <p:nvPr/>
        </p:nvSpPr>
        <p:spPr bwMode="auto">
          <a:xfrm rot="824995">
            <a:off x="5260975" y="174625"/>
            <a:ext cx="152400" cy="1631950"/>
          </a:xfrm>
          <a:prstGeom prst="leftBrace">
            <a:avLst>
              <a:gd name="adj1" fmla="val 89236"/>
              <a:gd name="adj2" fmla="val 47829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9574" name="Line 22">
            <a:extLst>
              <a:ext uri="{FF2B5EF4-FFF2-40B4-BE49-F238E27FC236}">
                <a16:creationId xmlns:a16="http://schemas.microsoft.com/office/drawing/2014/main" id="{10EBC560-7BBE-B04A-9D7B-EADC816A1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5376" y="654051"/>
            <a:ext cx="384175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9575" name="Line 23">
            <a:extLst>
              <a:ext uri="{FF2B5EF4-FFF2-40B4-BE49-F238E27FC236}">
                <a16:creationId xmlns:a16="http://schemas.microsoft.com/office/drawing/2014/main" id="{6BE494E9-5E20-E448-B561-460213C6CC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1650" y="596901"/>
            <a:ext cx="279400" cy="4349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9576" name="Line 24">
            <a:extLst>
              <a:ext uri="{FF2B5EF4-FFF2-40B4-BE49-F238E27FC236}">
                <a16:creationId xmlns:a16="http://schemas.microsoft.com/office/drawing/2014/main" id="{DD6A0BED-FE78-344D-9084-173D6908B07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6651" y="396875"/>
            <a:ext cx="333375" cy="273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9577" name="Line 25">
            <a:extLst>
              <a:ext uri="{FF2B5EF4-FFF2-40B4-BE49-F238E27FC236}">
                <a16:creationId xmlns:a16="http://schemas.microsoft.com/office/drawing/2014/main" id="{25A5C3CC-C05F-704E-9385-ECB260AF6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1276" y="1397001"/>
            <a:ext cx="187325" cy="142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2362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Sinteza, doradba i regulacija proteina</a:t>
            </a:r>
            <a:endParaRPr lang="en-US" dirty="0"/>
          </a:p>
        </p:txBody>
      </p:sp>
      <p:pic>
        <p:nvPicPr>
          <p:cNvPr id="4" name="Content Placeholder 3" descr="Screen Shot 2017-03-27 at 12.01.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53" r="-213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161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Inicijacija, elongacija i terminacija</a:t>
            </a:r>
            <a:endParaRPr lang="en-US" dirty="0"/>
          </a:p>
        </p:txBody>
      </p:sp>
      <p:pic>
        <p:nvPicPr>
          <p:cNvPr id="4" name="Content Placeholder 3" descr="Screen Shot 2017-03-27 at 12.05.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30" b="-23330"/>
          <a:stretch>
            <a:fillRect/>
          </a:stretch>
        </p:blipFill>
        <p:spPr>
          <a:xfrm>
            <a:off x="2025651" y="1403422"/>
            <a:ext cx="7886700" cy="4351338"/>
          </a:xfrm>
        </p:spPr>
      </p:pic>
    </p:spTree>
    <p:extLst>
      <p:ext uri="{BB962C8B-B14F-4D97-AF65-F5344CB8AC3E}">
        <p14:creationId xmlns:p14="http://schemas.microsoft.com/office/powerpoint/2010/main" val="294598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69F3D-CBF0-3046-82FA-FF3FD464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Eukarioti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9F85-9F7C-F84F-BEBB-C6DE42FA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Svi organizmi moraju regulirati ekspresiju gena jako precizno – vrijeme, mjesto i kao odgovor na promjene u okolišu</a:t>
            </a:r>
          </a:p>
          <a:p>
            <a:r>
              <a:rPr lang="hr-HR" dirty="0"/>
              <a:t>Kod višestaničnih organizama regulacije ekspresije gena je neophodna za specijalizaciju stanica</a:t>
            </a:r>
          </a:p>
        </p:txBody>
      </p:sp>
    </p:spTree>
    <p:extLst>
      <p:ext uri="{BB962C8B-B14F-4D97-AF65-F5344CB8AC3E}">
        <p14:creationId xmlns:p14="http://schemas.microsoft.com/office/powerpoint/2010/main" val="951563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https://www.youtube.com/watch?v=TfYf_rPWUdY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46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Regulacija translacije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ta-IN" dirty="0"/>
              <a:t>epresori translacije</a:t>
            </a:r>
          </a:p>
          <a:p>
            <a:pPr marL="0" indent="0">
              <a:buNone/>
            </a:pPr>
            <a:endParaRPr lang="ta-IN" dirty="0"/>
          </a:p>
          <a:p>
            <a:r>
              <a:rPr lang="en-US" dirty="0"/>
              <a:t>N</a:t>
            </a:r>
            <a:r>
              <a:rPr lang="ta-IN" dirty="0"/>
              <a:t>ekodirajuće mikroRNA</a:t>
            </a:r>
            <a:endParaRPr lang="en-US" dirty="0"/>
          </a:p>
        </p:txBody>
      </p:sp>
      <p:pic>
        <p:nvPicPr>
          <p:cNvPr id="5" name="Picture 4" descr="Screen Shot 2017-03-27 at 12.17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95" y="1256146"/>
            <a:ext cx="2895432" cy="2172855"/>
          </a:xfrm>
          <a:prstGeom prst="rect">
            <a:avLst/>
          </a:prstGeom>
        </p:spPr>
      </p:pic>
      <p:pic>
        <p:nvPicPr>
          <p:cNvPr id="6" name="Picture 5" descr="Screen Shot 2017-03-27 at 12.2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4" y="3863645"/>
            <a:ext cx="4595091" cy="27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48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Smatanje i doradba proteina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/>
              <a:t>Pravilno smatanje - šaperoni</a:t>
            </a:r>
          </a:p>
          <a:p>
            <a:r>
              <a:rPr lang="en-US" dirty="0"/>
              <a:t>U</a:t>
            </a:r>
            <a:r>
              <a:rPr lang="ta-IN" dirty="0"/>
              <a:t>druživanje u komplekse – interakcijske domene</a:t>
            </a:r>
          </a:p>
          <a:p>
            <a:r>
              <a:rPr lang="en-US" dirty="0"/>
              <a:t>M</a:t>
            </a:r>
            <a:r>
              <a:rPr lang="ta-IN" dirty="0"/>
              <a:t>odifikacije (vezanje ugljikohidrata i lipida, kidanje kovalentnih veza)</a:t>
            </a:r>
          </a:p>
          <a:p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88471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832" y="1"/>
            <a:ext cx="7886700" cy="1325563"/>
          </a:xfrm>
        </p:spPr>
        <p:txBody>
          <a:bodyPr/>
          <a:lstStyle/>
          <a:p>
            <a:r>
              <a:rPr lang="ta-IN" dirty="0"/>
              <a:t>Razgradnja proteina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650" y="1807153"/>
            <a:ext cx="7886700" cy="4351338"/>
          </a:xfrm>
        </p:spPr>
        <p:txBody>
          <a:bodyPr/>
          <a:lstStyle/>
          <a:p>
            <a:r>
              <a:rPr lang="en-US" dirty="0"/>
              <a:t>R</a:t>
            </a:r>
            <a:r>
              <a:rPr lang="ta-IN" dirty="0"/>
              <a:t>azgradnja u proteasomu nakon ubikvitinacije</a:t>
            </a:r>
          </a:p>
          <a:p>
            <a:r>
              <a:rPr lang="ta-IN" dirty="0"/>
              <a:t>Lizosomska proteoliza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88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535" name="Picture 7" descr="18_12ProteasomeActivity-U">
            <a:extLst>
              <a:ext uri="{FF2B5EF4-FFF2-40B4-BE49-F238E27FC236}">
                <a16:creationId xmlns:a16="http://schemas.microsoft.com/office/drawing/2014/main" id="{71122A69-222D-764E-AFDD-B37B7432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4" y="1962151"/>
            <a:ext cx="8548687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8536" name="Rectangle 8">
            <a:extLst>
              <a:ext uri="{FF2B5EF4-FFF2-40B4-BE49-F238E27FC236}">
                <a16:creationId xmlns:a16="http://schemas.microsoft.com/office/drawing/2014/main" id="{09A9DFF4-C98F-8448-8A78-16B0D9ACE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18-12</a:t>
            </a:r>
          </a:p>
        </p:txBody>
      </p:sp>
      <p:sp>
        <p:nvSpPr>
          <p:cNvPr id="918537" name="Text Box 9">
            <a:extLst>
              <a:ext uri="{FF2B5EF4-FFF2-40B4-BE49-F238E27FC236}">
                <a16:creationId xmlns:a16="http://schemas.microsoft.com/office/drawing/2014/main" id="{4116C28B-6263-D444-99E7-7210F05F4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1992313"/>
            <a:ext cx="1581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Proteasome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and ubiquitin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to be recycled</a:t>
            </a:r>
          </a:p>
        </p:txBody>
      </p:sp>
      <p:sp>
        <p:nvSpPr>
          <p:cNvPr id="918538" name="Text Box 10">
            <a:extLst>
              <a:ext uri="{FF2B5EF4-FFF2-40B4-BE49-F238E27FC236}">
                <a16:creationId xmlns:a16="http://schemas.microsoft.com/office/drawing/2014/main" id="{FC7AE9C4-E61E-544D-814F-F373E9F1D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2544763"/>
            <a:ext cx="14033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 dirty="0">
                <a:latin typeface="Arial" panose="020B0604020202020204" pitchFamily="34" charset="0"/>
              </a:rPr>
              <a:t>Proteasome</a:t>
            </a:r>
          </a:p>
        </p:txBody>
      </p:sp>
      <p:sp>
        <p:nvSpPr>
          <p:cNvPr id="918539" name="Text Box 11">
            <a:extLst>
              <a:ext uri="{FF2B5EF4-FFF2-40B4-BE49-F238E27FC236}">
                <a16:creationId xmlns:a16="http://schemas.microsoft.com/office/drawing/2014/main" id="{0395379D-E307-C844-8A89-DACD07C62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9725" y="3773488"/>
            <a:ext cx="11493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Protein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fragments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(peptides)</a:t>
            </a:r>
          </a:p>
        </p:txBody>
      </p:sp>
      <p:sp>
        <p:nvSpPr>
          <p:cNvPr id="918540" name="Text Box 12">
            <a:extLst>
              <a:ext uri="{FF2B5EF4-FFF2-40B4-BE49-F238E27FC236}">
                <a16:creationId xmlns:a16="http://schemas.microsoft.com/office/drawing/2014/main" id="{55CCF3A6-A6FF-CD4E-A4E4-E3745EB4A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100" y="4214813"/>
            <a:ext cx="20129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Protein entering a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proteasome</a:t>
            </a:r>
          </a:p>
        </p:txBody>
      </p:sp>
      <p:sp>
        <p:nvSpPr>
          <p:cNvPr id="918541" name="Text Box 13">
            <a:extLst>
              <a:ext uri="{FF2B5EF4-FFF2-40B4-BE49-F238E27FC236}">
                <a16:creationId xmlns:a16="http://schemas.microsoft.com/office/drawing/2014/main" id="{6D722C01-1503-524E-A187-408D74F56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275" y="3770313"/>
            <a:ext cx="15176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Ubiquitinated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protein</a:t>
            </a:r>
          </a:p>
        </p:txBody>
      </p:sp>
      <p:sp>
        <p:nvSpPr>
          <p:cNvPr id="918542" name="Text Box 14">
            <a:extLst>
              <a:ext uri="{FF2B5EF4-FFF2-40B4-BE49-F238E27FC236}">
                <a16:creationId xmlns:a16="http://schemas.microsoft.com/office/drawing/2014/main" id="{37E6257C-7149-F24A-8F82-FB0657C03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0550" y="3773488"/>
            <a:ext cx="13652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Protein to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be degraded</a:t>
            </a:r>
          </a:p>
        </p:txBody>
      </p:sp>
      <p:sp>
        <p:nvSpPr>
          <p:cNvPr id="918543" name="Text Box 15">
            <a:extLst>
              <a:ext uri="{FF2B5EF4-FFF2-40B4-BE49-F238E27FC236}">
                <a16:creationId xmlns:a16="http://schemas.microsoft.com/office/drawing/2014/main" id="{C8D11279-2B5B-0947-8475-1FF6D55E6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150" y="2185988"/>
            <a:ext cx="10096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800" b="1">
                <a:latin typeface="Arial" panose="020B0604020202020204" pitchFamily="34" charset="0"/>
              </a:rPr>
              <a:t>Ubiquitin</a:t>
            </a:r>
          </a:p>
        </p:txBody>
      </p:sp>
    </p:spTree>
    <p:extLst>
      <p:ext uri="{BB962C8B-B14F-4D97-AF65-F5344CB8AC3E}">
        <p14:creationId xmlns:p14="http://schemas.microsoft.com/office/powerpoint/2010/main" val="179354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err="1"/>
              <a:t>Sažetak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4105" y="1437410"/>
            <a:ext cx="7886700" cy="4951557"/>
          </a:xfrm>
        </p:spPr>
        <p:txBody>
          <a:bodyPr/>
          <a:lstStyle/>
          <a:p>
            <a:r>
              <a:rPr lang="ta-IN" dirty="0"/>
              <a:t>Regulacija genske ekspresije odvija se na nivou transkripcije, translacije, doradbe i degradacije</a:t>
            </a:r>
          </a:p>
          <a:p>
            <a:r>
              <a:rPr lang="ta-IN" dirty="0"/>
              <a:t>Sinteza RNA: </a:t>
            </a:r>
          </a:p>
          <a:p>
            <a:r>
              <a:rPr lang="ta-IN" sz="2000" dirty="0"/>
              <a:t>Prepisivanje u RNA (aktivatori, respresori, pojačivači, utišavači)</a:t>
            </a:r>
          </a:p>
          <a:p>
            <a:r>
              <a:rPr lang="ta-IN" sz="2000" dirty="0"/>
              <a:t>Struktura kromatina (metilacija DNA, modifikacije histona)</a:t>
            </a:r>
          </a:p>
          <a:p>
            <a:r>
              <a:rPr lang="ta-IN" dirty="0"/>
              <a:t>Doradba RNA</a:t>
            </a:r>
          </a:p>
          <a:p>
            <a:r>
              <a:rPr lang="en-US" sz="2000" dirty="0"/>
              <a:t>I</a:t>
            </a:r>
            <a:r>
              <a:rPr lang="ta-IN" sz="2000" dirty="0"/>
              <a:t>zrezivanje introna, degradacija</a:t>
            </a:r>
          </a:p>
          <a:p>
            <a:r>
              <a:rPr lang="ta-IN" dirty="0"/>
              <a:t>Sinteza proteina</a:t>
            </a:r>
          </a:p>
          <a:p>
            <a:r>
              <a:rPr lang="en-US" sz="2000" dirty="0"/>
              <a:t>R</a:t>
            </a:r>
            <a:r>
              <a:rPr lang="ta-IN" sz="2000" dirty="0"/>
              <a:t>epresori translacije, mikroRNA</a:t>
            </a:r>
          </a:p>
          <a:p>
            <a:r>
              <a:rPr lang="ta-IN" dirty="0"/>
              <a:t>Doradba proteina</a:t>
            </a:r>
          </a:p>
          <a:p>
            <a:r>
              <a:rPr lang="en-US" sz="2000" dirty="0"/>
              <a:t>S</a:t>
            </a:r>
            <a:r>
              <a:rPr lang="ta-IN" sz="2000" dirty="0"/>
              <a:t>matanje, modifikacije, degradacija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52677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8CF45C-4EDA-BF49-A16C-0844C017E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66" y="988599"/>
            <a:ext cx="5417124" cy="4920735"/>
          </a:xfrm>
        </p:spPr>
      </p:pic>
    </p:spTree>
    <p:extLst>
      <p:ext uri="{BB962C8B-B14F-4D97-AF65-F5344CB8AC3E}">
        <p14:creationId xmlns:p14="http://schemas.microsoft.com/office/powerpoint/2010/main" val="3714133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>
                <a:latin typeface="Arial" charset="0"/>
                <a:ea typeface="MS PGothic" charset="0"/>
                <a:cs typeface="MS PGothic" charset="0"/>
              </a:rPr>
              <a:t>Fertilization</a:t>
            </a:r>
            <a:br>
              <a:rPr lang="ta-IN" dirty="0">
                <a:latin typeface="Arial" charset="0"/>
                <a:ea typeface="MS PGothic" charset="0"/>
                <a:cs typeface="MS PGothic" charset="0"/>
              </a:rPr>
            </a:br>
            <a:r>
              <a:rPr lang="en-US" sz="2000" dirty="0">
                <a:latin typeface="Arial" charset="0"/>
                <a:ea typeface="MS PGothic" charset="0"/>
                <a:cs typeface="MS PGothic" charset="0"/>
                <a:hlinkClick r:id="rId2"/>
              </a:rPr>
              <a:t>https://www.youtube.com/watch?v=UgT5rUQ9EmQ</a:t>
            </a:r>
            <a:endParaRPr lang="sr-Latn-CS" sz="2000" dirty="0"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25602" name="Content Placeholder 3" descr="figurea2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1" y="1676401"/>
            <a:ext cx="5948363" cy="4498975"/>
          </a:xfrm>
        </p:spPr>
      </p:pic>
    </p:spTree>
    <p:extLst>
      <p:ext uri="{BB962C8B-B14F-4D97-AF65-F5344CB8AC3E}">
        <p14:creationId xmlns:p14="http://schemas.microsoft.com/office/powerpoint/2010/main" val="871021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>
                <a:latin typeface="Arial Rounded MT Bold" charset="0"/>
                <a:ea typeface="MS PGothic" charset="0"/>
                <a:cs typeface="MS PGothic" charset="0"/>
              </a:rPr>
              <a:t>Preimplantation development</a:t>
            </a:r>
          </a:p>
        </p:txBody>
      </p:sp>
      <p:pic>
        <p:nvPicPr>
          <p:cNvPr id="26626" name="Content Placeholder 2" descr="Screen Shot 2013-10-01 at 12.13.1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7" r="-827"/>
          <a:stretch>
            <a:fillRect/>
          </a:stretch>
        </p:blipFill>
        <p:spPr>
          <a:xfrm>
            <a:off x="1676401" y="1719264"/>
            <a:ext cx="8875713" cy="4757737"/>
          </a:xfrm>
        </p:spPr>
      </p:pic>
    </p:spTree>
    <p:extLst>
      <p:ext uri="{BB962C8B-B14F-4D97-AF65-F5344CB8AC3E}">
        <p14:creationId xmlns:p14="http://schemas.microsoft.com/office/powerpoint/2010/main" val="509801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Content Placeholder 3" descr="figurea4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0" y="7939"/>
            <a:ext cx="5638800" cy="6897687"/>
          </a:xfrm>
        </p:spPr>
      </p:pic>
    </p:spTree>
    <p:extLst>
      <p:ext uri="{BB962C8B-B14F-4D97-AF65-F5344CB8AC3E}">
        <p14:creationId xmlns:p14="http://schemas.microsoft.com/office/powerpoint/2010/main" val="322095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10-15 at 9.56.49 AM.png">
            <a:extLst>
              <a:ext uri="{FF2B5EF4-FFF2-40B4-BE49-F238E27FC236}">
                <a16:creationId xmlns:a16="http://schemas.microsoft.com/office/drawing/2014/main" id="{F5C8A4C3-999C-4945-9DAC-58820B3A8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28" b="-21928"/>
          <a:stretch>
            <a:fillRect/>
          </a:stretch>
        </p:blipFill>
        <p:spPr>
          <a:xfrm>
            <a:off x="1935876" y="1266825"/>
            <a:ext cx="8117048" cy="4351338"/>
          </a:xfrm>
        </p:spPr>
      </p:pic>
    </p:spTree>
    <p:extLst>
      <p:ext uri="{BB962C8B-B14F-4D97-AF65-F5344CB8AC3E}">
        <p14:creationId xmlns:p14="http://schemas.microsoft.com/office/powerpoint/2010/main" val="2419421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latin typeface="Arial" charset="0"/>
                <a:ea typeface="MS PGothic" charset="0"/>
                <a:cs typeface="MS PGothic" charset="0"/>
              </a:rPr>
              <a:t>Primordial germ cells</a:t>
            </a:r>
          </a:p>
        </p:txBody>
      </p:sp>
      <p:pic>
        <p:nvPicPr>
          <p:cNvPr id="29698" name="Content Placeholder 3" descr="figurea5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600201"/>
            <a:ext cx="7772400" cy="5256213"/>
          </a:xfrm>
        </p:spPr>
      </p:pic>
    </p:spTree>
    <p:extLst>
      <p:ext uri="{BB962C8B-B14F-4D97-AF65-F5344CB8AC3E}">
        <p14:creationId xmlns:p14="http://schemas.microsoft.com/office/powerpoint/2010/main" val="2946319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ta-IN" dirty="0" err="1">
                <a:latin typeface="Arial" charset="0"/>
                <a:ea typeface="MS PGothic" charset="0"/>
                <a:cs typeface="MS PGothic" charset="0"/>
              </a:rPr>
              <a:t>tem</a:t>
            </a:r>
            <a:r>
              <a:rPr lang="ta-IN" dirty="0"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ta-IN" dirty="0" err="1">
                <a:latin typeface="Arial" charset="0"/>
                <a:ea typeface="MS PGothic" charset="0"/>
                <a:cs typeface="MS PGothic" charset="0"/>
              </a:rPr>
              <a:t>cell</a:t>
            </a:r>
            <a:r>
              <a:rPr lang="hr-HR" dirty="0">
                <a:latin typeface="Arial" charset="0"/>
                <a:ea typeface="MS PGothic" charset="0"/>
                <a:cs typeface="MS PGothic" charset="0"/>
              </a:rPr>
              <a:t>s </a:t>
            </a:r>
            <a:r>
              <a:rPr lang="hr-HR" dirty="0" err="1">
                <a:latin typeface="Arial" charset="0"/>
                <a:ea typeface="MS PGothic" charset="0"/>
                <a:cs typeface="MS PGothic" charset="0"/>
              </a:rPr>
              <a:t>during</a:t>
            </a:r>
            <a:r>
              <a:rPr lang="hr-HR" dirty="0">
                <a:latin typeface="Arial" charset="0"/>
                <a:ea typeface="MS PGothic" charset="0"/>
                <a:cs typeface="MS PGothic" charset="0"/>
              </a:rPr>
              <a:t> development</a:t>
            </a:r>
            <a:endParaRPr lang="en-US" dirty="0"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31746" name="Content Placeholder 3" descr="Screen Shot 2014-10-01 at 7.47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40" r="-110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6875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>
                <a:latin typeface="Arial" charset="0"/>
                <a:ea typeface="MS PGothic" charset="0"/>
                <a:cs typeface="MS PGothic" charset="0"/>
              </a:rPr>
              <a:t>Tissue compartment</a:t>
            </a: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32770" name="Content Placeholder 3" descr="Screen Shot 2013-10-01 at 9.16.47 A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12" r="-431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2733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Primjer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ploča</a:t>
            </a:r>
            <a:r>
              <a:rPr lang="hr-HR" dirty="0">
                <a:latin typeface="Arial" charset="0"/>
                <a:ea typeface="ＭＳ Ｐゴシック" charset="0"/>
                <a:cs typeface="ＭＳ Ｐゴシック" charset="0"/>
              </a:rPr>
              <a:t>s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tog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epitela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178" name="Content Placeholder 5" descr="Screen Shot 2013-10-14 at 9.31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4" r="-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8840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Sudbina</a:t>
            </a:r>
            <a:r>
              <a:rPr lang="en-US" dirty="0"/>
              <a:t> </a:t>
            </a:r>
            <a:r>
              <a:rPr lang="en-US" dirty="0" err="1"/>
              <a:t>stanice</a:t>
            </a:r>
            <a:r>
              <a:rPr lang="en-US" dirty="0"/>
              <a:t> u </a:t>
            </a:r>
            <a:r>
              <a:rPr lang="en-US" dirty="0" err="1"/>
              <a:t>tkivu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752601"/>
            <a:ext cx="4432300" cy="3775097"/>
          </a:xfrm>
        </p:spPr>
      </p:pic>
    </p:spTree>
    <p:extLst>
      <p:ext uri="{BB962C8B-B14F-4D97-AF65-F5344CB8AC3E}">
        <p14:creationId xmlns:p14="http://schemas.microsoft.com/office/powerpoint/2010/main" val="753351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latin typeface="Arial Rounded MT Bold" charset="0"/>
                <a:ea typeface="ＭＳ Ｐゴシック" charset="0"/>
                <a:cs typeface="ＭＳ Ｐゴシック" charset="0"/>
              </a:rPr>
              <a:t>Proliferacija, diferencijacija i apoptoza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D9790-2B3F-9049-BB5D-D9C3E3DE2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1" y="2209800"/>
            <a:ext cx="7907457" cy="2680494"/>
          </a:xfrm>
        </p:spPr>
      </p:pic>
    </p:spTree>
    <p:extLst>
      <p:ext uri="{BB962C8B-B14F-4D97-AF65-F5344CB8AC3E}">
        <p14:creationId xmlns:p14="http://schemas.microsoft.com/office/powerpoint/2010/main" val="1712173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Content Placeholder 3" descr="Screen Shot 2012-10-15 at 9.54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704" r="-93704"/>
          <a:stretch>
            <a:fillRect/>
          </a:stretch>
        </p:blipFill>
        <p:spPr>
          <a:xfrm>
            <a:off x="-223838" y="609600"/>
            <a:ext cx="11229976" cy="6019800"/>
          </a:xfrm>
        </p:spPr>
      </p:pic>
    </p:spTree>
    <p:extLst>
      <p:ext uri="{BB962C8B-B14F-4D97-AF65-F5344CB8AC3E}">
        <p14:creationId xmlns:p14="http://schemas.microsoft.com/office/powerpoint/2010/main" val="1918494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AB62-861E-034F-B6B9-39BE985E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Pozitivni i negativni regulatori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D8D0C1-DBB5-634B-8437-E10CDD4BE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336" y="2133600"/>
            <a:ext cx="6282064" cy="3875299"/>
          </a:xfrm>
        </p:spPr>
      </p:pic>
    </p:spTree>
    <p:extLst>
      <p:ext uri="{BB962C8B-B14F-4D97-AF65-F5344CB8AC3E}">
        <p14:creationId xmlns:p14="http://schemas.microsoft.com/office/powerpoint/2010/main" val="3355995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466" name="Picture 2" descr="18_21aCellCycleReg-U">
            <a:extLst>
              <a:ext uri="{FF2B5EF4-FFF2-40B4-BE49-F238E27FC236}">
                <a16:creationId xmlns:a16="http://schemas.microsoft.com/office/drawing/2014/main" id="{F2AC7B63-7C76-3345-BCC6-6E303740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27000"/>
            <a:ext cx="795020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467" name="Rectangle 3">
            <a:extLst>
              <a:ext uri="{FF2B5EF4-FFF2-40B4-BE49-F238E27FC236}">
                <a16:creationId xmlns:a16="http://schemas.microsoft.com/office/drawing/2014/main" id="{307C6588-8404-C64B-B1F1-F36FAC9B3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400" y="-127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18-21a</a:t>
            </a:r>
          </a:p>
        </p:txBody>
      </p:sp>
      <p:sp>
        <p:nvSpPr>
          <p:cNvPr id="1086468" name="Text Box 4">
            <a:extLst>
              <a:ext uri="{FF2B5EF4-FFF2-40B4-BE49-F238E27FC236}">
                <a16:creationId xmlns:a16="http://schemas.microsoft.com/office/drawing/2014/main" id="{9A84AEA8-A405-2F4B-AAAC-A64CFCE4A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4" y="2628901"/>
            <a:ext cx="105727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Receptor</a:t>
            </a:r>
          </a:p>
        </p:txBody>
      </p:sp>
      <p:sp>
        <p:nvSpPr>
          <p:cNvPr id="1086469" name="Text Box 5">
            <a:extLst>
              <a:ext uri="{FF2B5EF4-FFF2-40B4-BE49-F238E27FC236}">
                <a16:creationId xmlns:a16="http://schemas.microsoft.com/office/drawing/2014/main" id="{3890659B-CCD9-8D40-9CA7-ACEEE15EA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013" y="254000"/>
            <a:ext cx="804862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Growth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factor</a:t>
            </a:r>
          </a:p>
        </p:txBody>
      </p:sp>
      <p:sp>
        <p:nvSpPr>
          <p:cNvPr id="1086470" name="Text Box 6">
            <a:extLst>
              <a:ext uri="{FF2B5EF4-FFF2-40B4-BE49-F238E27FC236}">
                <a16:creationId xmlns:a16="http://schemas.microsoft.com/office/drawing/2014/main" id="{067DBEA3-2681-4F49-9145-745E22ED5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3614" y="1022350"/>
            <a:ext cx="8921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G protein</a:t>
            </a:r>
          </a:p>
        </p:txBody>
      </p:sp>
      <p:sp>
        <p:nvSpPr>
          <p:cNvPr id="1086471" name="Text Box 7">
            <a:extLst>
              <a:ext uri="{FF2B5EF4-FFF2-40B4-BE49-F238E27FC236}">
                <a16:creationId xmlns:a16="http://schemas.microsoft.com/office/drawing/2014/main" id="{0696E6B1-491E-FB45-B75D-3DBB06C3A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4" y="1057275"/>
            <a:ext cx="43338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200" b="1">
                <a:latin typeface="Arial" panose="020B0604020202020204" pitchFamily="34" charset="0"/>
              </a:rPr>
              <a:t>GTP</a:t>
            </a:r>
          </a:p>
        </p:txBody>
      </p:sp>
      <p:sp>
        <p:nvSpPr>
          <p:cNvPr id="1086472" name="Text Box 8">
            <a:extLst>
              <a:ext uri="{FF2B5EF4-FFF2-40B4-BE49-F238E27FC236}">
                <a16:creationId xmlns:a16="http://schemas.microsoft.com/office/drawing/2014/main" id="{2201CE22-47ED-5046-B19E-1A6140F0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38" y="714376"/>
            <a:ext cx="387350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Ras</a:t>
            </a:r>
          </a:p>
        </p:txBody>
      </p:sp>
      <p:sp>
        <p:nvSpPr>
          <p:cNvPr id="1086473" name="Text Box 9">
            <a:extLst>
              <a:ext uri="{FF2B5EF4-FFF2-40B4-BE49-F238E27FC236}">
                <a16:creationId xmlns:a16="http://schemas.microsoft.com/office/drawing/2014/main" id="{FD99736F-5371-DF46-BA41-F9342A174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9" y="1898650"/>
            <a:ext cx="45402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200" b="1">
                <a:latin typeface="Arial" panose="020B0604020202020204" pitchFamily="34" charset="0"/>
              </a:rPr>
              <a:t>GTP</a:t>
            </a:r>
          </a:p>
        </p:txBody>
      </p:sp>
      <p:sp>
        <p:nvSpPr>
          <p:cNvPr id="1086474" name="Text Box 10">
            <a:extLst>
              <a:ext uri="{FF2B5EF4-FFF2-40B4-BE49-F238E27FC236}">
                <a16:creationId xmlns:a16="http://schemas.microsoft.com/office/drawing/2014/main" id="{347970B3-2F81-C74D-9F4B-261C5BD7A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1913" y="1584326"/>
            <a:ext cx="387350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Ras</a:t>
            </a:r>
          </a:p>
        </p:txBody>
      </p:sp>
      <p:sp>
        <p:nvSpPr>
          <p:cNvPr id="1086475" name="Text Box 11">
            <a:extLst>
              <a:ext uri="{FF2B5EF4-FFF2-40B4-BE49-F238E27FC236}">
                <a16:creationId xmlns:a16="http://schemas.microsoft.com/office/drawing/2014/main" id="{503F430E-CCB0-054C-A385-B01C56A9E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4" y="2622551"/>
            <a:ext cx="160972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Protein kinases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(phosphorylation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cascade)</a:t>
            </a:r>
          </a:p>
        </p:txBody>
      </p:sp>
      <p:sp>
        <p:nvSpPr>
          <p:cNvPr id="1086476" name="Text Box 12">
            <a:extLst>
              <a:ext uri="{FF2B5EF4-FFF2-40B4-BE49-F238E27FC236}">
                <a16:creationId xmlns:a16="http://schemas.microsoft.com/office/drawing/2014/main" id="{A5A75079-6077-8049-9E6A-B3BBE67CB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3594100"/>
            <a:ext cx="15303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Transcription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factor (activator)</a:t>
            </a:r>
          </a:p>
        </p:txBody>
      </p:sp>
      <p:sp>
        <p:nvSpPr>
          <p:cNvPr id="1086477" name="Text Box 13">
            <a:extLst>
              <a:ext uri="{FF2B5EF4-FFF2-40B4-BE49-F238E27FC236}">
                <a16:creationId xmlns:a16="http://schemas.microsoft.com/office/drawing/2014/main" id="{A23D8088-875D-EC43-AB0C-D9CCC3038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38" y="4254501"/>
            <a:ext cx="481012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DNA</a:t>
            </a:r>
          </a:p>
        </p:txBody>
      </p:sp>
      <p:sp>
        <p:nvSpPr>
          <p:cNvPr id="1086478" name="AutoShape 14">
            <a:extLst>
              <a:ext uri="{FF2B5EF4-FFF2-40B4-BE49-F238E27FC236}">
                <a16:creationId xmlns:a16="http://schemas.microsoft.com/office/drawing/2014/main" id="{299C2C6E-A404-314D-9A8E-59CDBCAFA7D3}"/>
              </a:ext>
            </a:extLst>
          </p:cNvPr>
          <p:cNvSpPr>
            <a:spLocks/>
          </p:cNvSpPr>
          <p:nvPr/>
        </p:nvSpPr>
        <p:spPr bwMode="auto">
          <a:xfrm rot="18686133" flipV="1">
            <a:off x="5833269" y="1929607"/>
            <a:ext cx="236538" cy="1387475"/>
          </a:xfrm>
          <a:prstGeom prst="leftBrace">
            <a:avLst>
              <a:gd name="adj1" fmla="val 4888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79" name="Text Box 15">
            <a:extLst>
              <a:ext uri="{FF2B5EF4-FFF2-40B4-BE49-F238E27FC236}">
                <a16:creationId xmlns:a16="http://schemas.microsoft.com/office/drawing/2014/main" id="{9A2306C8-E422-D94C-BF9B-DBE423C6A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2488" y="584201"/>
            <a:ext cx="110490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Hyperactive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Ras protein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(product of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oncogene)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issues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signals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on its own</a:t>
            </a:r>
          </a:p>
        </p:txBody>
      </p:sp>
      <p:sp>
        <p:nvSpPr>
          <p:cNvPr id="1086480" name="Text Box 16">
            <a:extLst>
              <a:ext uri="{FF2B5EF4-FFF2-40B4-BE49-F238E27FC236}">
                <a16:creationId xmlns:a16="http://schemas.microsoft.com/office/drawing/2014/main" id="{54ACAB86-A8FA-6241-9A0A-1E664C19E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339" y="254000"/>
            <a:ext cx="13493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solidFill>
                  <a:schemeClr val="bg1"/>
                </a:solidFill>
                <a:latin typeface="Arial" panose="020B0604020202020204" pitchFamily="34" charset="0"/>
              </a:rPr>
              <a:t>MUTATION</a:t>
            </a:r>
          </a:p>
        </p:txBody>
      </p:sp>
      <p:sp>
        <p:nvSpPr>
          <p:cNvPr id="1086481" name="Text Box 17">
            <a:extLst>
              <a:ext uri="{FF2B5EF4-FFF2-40B4-BE49-F238E27FC236}">
                <a16:creationId xmlns:a16="http://schemas.microsoft.com/office/drawing/2014/main" id="{7D4BA563-281F-BB4F-8B23-30C539FA4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3308351"/>
            <a:ext cx="963612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NUCLEUS</a:t>
            </a:r>
          </a:p>
        </p:txBody>
      </p:sp>
      <p:sp>
        <p:nvSpPr>
          <p:cNvPr id="1086482" name="Text Box 18">
            <a:extLst>
              <a:ext uri="{FF2B5EF4-FFF2-40B4-BE49-F238E27FC236}">
                <a16:creationId xmlns:a16="http://schemas.microsoft.com/office/drawing/2014/main" id="{0D99B6C2-FF53-3443-B419-DFDC5FF99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763" y="4670426"/>
            <a:ext cx="1854200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Gene expression</a:t>
            </a:r>
          </a:p>
        </p:txBody>
      </p:sp>
      <p:sp>
        <p:nvSpPr>
          <p:cNvPr id="1086483" name="Text Box 19">
            <a:extLst>
              <a:ext uri="{FF2B5EF4-FFF2-40B4-BE49-F238E27FC236}">
                <a16:creationId xmlns:a16="http://schemas.microsoft.com/office/drawing/2014/main" id="{4F94EF2B-E9FA-464C-B7AB-BC6A2DA65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188" y="5356226"/>
            <a:ext cx="1223962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Protein that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stimulates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the cell cycle</a:t>
            </a:r>
          </a:p>
        </p:txBody>
      </p:sp>
      <p:sp>
        <p:nvSpPr>
          <p:cNvPr id="1086484" name="Text Box 20">
            <a:extLst>
              <a:ext uri="{FF2B5EF4-FFF2-40B4-BE49-F238E27FC236}">
                <a16:creationId xmlns:a16="http://schemas.microsoft.com/office/drawing/2014/main" id="{36AC2120-0051-4141-B9E1-0B88476F4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6324601"/>
            <a:ext cx="3732212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(a) Cell cycle–stimulating pathway</a:t>
            </a:r>
          </a:p>
        </p:txBody>
      </p:sp>
      <p:sp>
        <p:nvSpPr>
          <p:cNvPr id="1086485" name="Text Box 21">
            <a:extLst>
              <a:ext uri="{FF2B5EF4-FFF2-40B4-BE49-F238E27FC236}">
                <a16:creationId xmlns:a16="http://schemas.microsoft.com/office/drawing/2014/main" id="{6F060A03-49E8-0E44-96F1-A2181431E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514" y="200025"/>
            <a:ext cx="14128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200" b="1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86486" name="Line 22">
            <a:extLst>
              <a:ext uri="{FF2B5EF4-FFF2-40B4-BE49-F238E27FC236}">
                <a16:creationId xmlns:a16="http://schemas.microsoft.com/office/drawing/2014/main" id="{42A454F5-D2FA-BB40-A474-36929DC6E1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1228725"/>
            <a:ext cx="107950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87" name="Line 23">
            <a:extLst>
              <a:ext uri="{FF2B5EF4-FFF2-40B4-BE49-F238E27FC236}">
                <a16:creationId xmlns:a16="http://schemas.microsoft.com/office/drawing/2014/main" id="{CF9A900A-6C1A-C84D-8329-B0D5C7F60A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9975" y="365125"/>
            <a:ext cx="24765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88" name="Line 24">
            <a:extLst>
              <a:ext uri="{FF2B5EF4-FFF2-40B4-BE49-F238E27FC236}">
                <a16:creationId xmlns:a16="http://schemas.microsoft.com/office/drawing/2014/main" id="{1B6E5E9E-714F-D642-89DC-BB67CB235C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0825" y="2479675"/>
            <a:ext cx="0" cy="184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89" name="Line 25">
            <a:extLst>
              <a:ext uri="{FF2B5EF4-FFF2-40B4-BE49-F238E27FC236}">
                <a16:creationId xmlns:a16="http://schemas.microsoft.com/office/drawing/2014/main" id="{9AA96701-6454-2642-9126-A7251D1D83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51725" y="3549650"/>
            <a:ext cx="133350" cy="158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90" name="Oval 26">
            <a:extLst>
              <a:ext uri="{FF2B5EF4-FFF2-40B4-BE49-F238E27FC236}">
                <a16:creationId xmlns:a16="http://schemas.microsoft.com/office/drawing/2014/main" id="{69737F3F-619C-8E44-9B65-FD81FF606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551" y="231775"/>
            <a:ext cx="231775" cy="234950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91" name="Text Box 27">
            <a:extLst>
              <a:ext uri="{FF2B5EF4-FFF2-40B4-BE49-F238E27FC236}">
                <a16:creationId xmlns:a16="http://schemas.microsoft.com/office/drawing/2014/main" id="{22EFC515-3334-8143-B286-2DB2F5798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114" y="250826"/>
            <a:ext cx="115887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86492" name="Oval 28">
            <a:extLst>
              <a:ext uri="{FF2B5EF4-FFF2-40B4-BE49-F238E27FC236}">
                <a16:creationId xmlns:a16="http://schemas.microsoft.com/office/drawing/2014/main" id="{01764B04-C7B3-F849-B2A6-72428BE4B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826" y="2606675"/>
            <a:ext cx="231775" cy="234950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93" name="Oval 29">
            <a:extLst>
              <a:ext uri="{FF2B5EF4-FFF2-40B4-BE49-F238E27FC236}">
                <a16:creationId xmlns:a16="http://schemas.microsoft.com/office/drawing/2014/main" id="{F251A6ED-D64D-FA4B-A79B-4D13C5334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6" y="3584575"/>
            <a:ext cx="231775" cy="234950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94" name="Oval 30">
            <a:extLst>
              <a:ext uri="{FF2B5EF4-FFF2-40B4-BE49-F238E27FC236}">
                <a16:creationId xmlns:a16="http://schemas.microsoft.com/office/drawing/2014/main" id="{B78EE290-F438-9746-A094-E2268771D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776" y="2619375"/>
            <a:ext cx="231775" cy="234950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95" name="Oval 31">
            <a:extLst>
              <a:ext uri="{FF2B5EF4-FFF2-40B4-BE49-F238E27FC236}">
                <a16:creationId xmlns:a16="http://schemas.microsoft.com/office/drawing/2014/main" id="{5D38D94E-2F29-8449-BDEC-AA7FDD29B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326" y="1019175"/>
            <a:ext cx="231775" cy="234950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6496" name="Text Box 32">
            <a:extLst>
              <a:ext uri="{FF2B5EF4-FFF2-40B4-BE49-F238E27FC236}">
                <a16:creationId xmlns:a16="http://schemas.microsoft.com/office/drawing/2014/main" id="{BFC567A5-1E6A-9A46-9561-A426F3A49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0414" y="1041401"/>
            <a:ext cx="115887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086497" name="Text Box 33">
            <a:extLst>
              <a:ext uri="{FF2B5EF4-FFF2-40B4-BE49-F238E27FC236}">
                <a16:creationId xmlns:a16="http://schemas.microsoft.com/office/drawing/2014/main" id="{242FA6DC-7F09-1A4E-B64A-6533AC630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4" y="2635251"/>
            <a:ext cx="115887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86498" name="Text Box 34">
            <a:extLst>
              <a:ext uri="{FF2B5EF4-FFF2-40B4-BE49-F238E27FC236}">
                <a16:creationId xmlns:a16="http://schemas.microsoft.com/office/drawing/2014/main" id="{22F56882-881D-AF45-BEEA-992E180C8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914" y="3600451"/>
            <a:ext cx="115887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solidFill>
                  <a:schemeClr val="bg1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086499" name="Text Box 35">
            <a:extLst>
              <a:ext uri="{FF2B5EF4-FFF2-40B4-BE49-F238E27FC236}">
                <a16:creationId xmlns:a16="http://schemas.microsoft.com/office/drawing/2014/main" id="{23903B11-2D6E-D54A-8ED6-F5CAAC539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264" y="2622551"/>
            <a:ext cx="115887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55002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490" name="Picture 2" descr="18_21bCellCycleReg-U">
            <a:extLst>
              <a:ext uri="{FF2B5EF4-FFF2-40B4-BE49-F238E27FC236}">
                <a16:creationId xmlns:a16="http://schemas.microsoft.com/office/drawing/2014/main" id="{A1CB42F8-2433-DD45-AAD8-155C80D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760414"/>
            <a:ext cx="7950200" cy="533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7491" name="Rectangle 3">
            <a:extLst>
              <a:ext uri="{FF2B5EF4-FFF2-40B4-BE49-F238E27FC236}">
                <a16:creationId xmlns:a16="http://schemas.microsoft.com/office/drawing/2014/main" id="{12B9969C-0FCC-6B4E-86EF-DECD5775A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400" y="-127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18-21b</a:t>
            </a:r>
          </a:p>
        </p:txBody>
      </p:sp>
      <p:sp>
        <p:nvSpPr>
          <p:cNvPr id="1087492" name="Rectangle 4">
            <a:extLst>
              <a:ext uri="{FF2B5EF4-FFF2-40B4-BE49-F238E27FC236}">
                <a16:creationId xmlns:a16="http://schemas.microsoft.com/office/drawing/2014/main" id="{5C0ABCBA-D7E7-1749-BD79-133E79101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5362575"/>
            <a:ext cx="11557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7493" name="Text Box 5">
            <a:extLst>
              <a:ext uri="{FF2B5EF4-FFF2-40B4-BE49-F238E27FC236}">
                <a16:creationId xmlns:a16="http://schemas.microsoft.com/office/drawing/2014/main" id="{8293CE3C-762D-064F-AF25-19A36E8F5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538" y="1377950"/>
            <a:ext cx="996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solidFill>
                  <a:schemeClr val="bg1"/>
                </a:solidFill>
                <a:latin typeface="Arial" panose="020B0604020202020204" pitchFamily="34" charset="0"/>
              </a:rPr>
              <a:t>MUTATION</a:t>
            </a:r>
          </a:p>
        </p:txBody>
      </p:sp>
      <p:sp>
        <p:nvSpPr>
          <p:cNvPr id="1087494" name="Text Box 6">
            <a:extLst>
              <a:ext uri="{FF2B5EF4-FFF2-40B4-BE49-F238E27FC236}">
                <a16:creationId xmlns:a16="http://schemas.microsoft.com/office/drawing/2014/main" id="{88881820-EC40-E249-B508-41804954F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5363" y="1136651"/>
            <a:ext cx="1435100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Protein kinases</a:t>
            </a:r>
          </a:p>
        </p:txBody>
      </p:sp>
      <p:sp>
        <p:nvSpPr>
          <p:cNvPr id="1087495" name="Text Box 7">
            <a:extLst>
              <a:ext uri="{FF2B5EF4-FFF2-40B4-BE49-F238E27FC236}">
                <a16:creationId xmlns:a16="http://schemas.microsoft.com/office/drawing/2014/main" id="{6CE69E73-D0E9-7A43-9982-55CE688CA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4" y="3697289"/>
            <a:ext cx="60642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DNA</a:t>
            </a:r>
          </a:p>
        </p:txBody>
      </p:sp>
      <p:sp>
        <p:nvSpPr>
          <p:cNvPr id="1087496" name="Text Box 8">
            <a:extLst>
              <a:ext uri="{FF2B5EF4-FFF2-40B4-BE49-F238E27FC236}">
                <a16:creationId xmlns:a16="http://schemas.microsoft.com/office/drawing/2014/main" id="{A2CD0C0A-2F58-1345-852C-DAF6FA69F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3384550"/>
            <a:ext cx="1503362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DNA damage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in genome</a:t>
            </a:r>
          </a:p>
        </p:txBody>
      </p:sp>
      <p:sp>
        <p:nvSpPr>
          <p:cNvPr id="1087497" name="Text Box 9">
            <a:extLst>
              <a:ext uri="{FF2B5EF4-FFF2-40B4-BE49-F238E27FC236}">
                <a16:creationId xmlns:a16="http://schemas.microsoft.com/office/drawing/2014/main" id="{6B73082A-5C87-CC47-9CFE-275A30D7D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539" y="1687514"/>
            <a:ext cx="1616075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Defective or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missing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transcription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factor, such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as p53, cannot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activate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transcription</a:t>
            </a:r>
          </a:p>
        </p:txBody>
      </p:sp>
      <p:sp>
        <p:nvSpPr>
          <p:cNvPr id="1087498" name="Text Box 10">
            <a:extLst>
              <a:ext uri="{FF2B5EF4-FFF2-40B4-BE49-F238E27FC236}">
                <a16:creationId xmlns:a16="http://schemas.microsoft.com/office/drawing/2014/main" id="{7B8EB64F-5159-CC48-B4FA-04854E77E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325" y="4697414"/>
            <a:ext cx="13922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Protein that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inhibits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400" b="1">
                <a:latin typeface="Arial" panose="020B0604020202020204" pitchFamily="34" charset="0"/>
              </a:rPr>
              <a:t>the cell cycle</a:t>
            </a:r>
          </a:p>
        </p:txBody>
      </p:sp>
      <p:sp>
        <p:nvSpPr>
          <p:cNvPr id="1087499" name="Text Box 11">
            <a:extLst>
              <a:ext uri="{FF2B5EF4-FFF2-40B4-BE49-F238E27FC236}">
                <a16:creationId xmlns:a16="http://schemas.microsoft.com/office/drawing/2014/main" id="{11163008-DA60-3C48-A895-03BEDEA9E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9" y="2555876"/>
            <a:ext cx="757237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Active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form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of p53</a:t>
            </a:r>
          </a:p>
        </p:txBody>
      </p:sp>
      <p:sp>
        <p:nvSpPr>
          <p:cNvPr id="1087500" name="Text Box 12">
            <a:extLst>
              <a:ext uri="{FF2B5EF4-FFF2-40B4-BE49-F238E27FC236}">
                <a16:creationId xmlns:a16="http://schemas.microsoft.com/office/drawing/2014/main" id="{A9D6F0B6-3BBB-1648-BD6C-8E3E3A401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014" y="2624138"/>
            <a:ext cx="757237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UV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light</a:t>
            </a:r>
          </a:p>
        </p:txBody>
      </p:sp>
      <p:sp>
        <p:nvSpPr>
          <p:cNvPr id="1087501" name="Text Box 13">
            <a:extLst>
              <a:ext uri="{FF2B5EF4-FFF2-40B4-BE49-F238E27FC236}">
                <a16:creationId xmlns:a16="http://schemas.microsoft.com/office/drawing/2014/main" id="{6DF1FA24-F234-FB4D-B7CA-77A7D9252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7426" y="5707064"/>
            <a:ext cx="300037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latin typeface="Arial" panose="020B0604020202020204" pitchFamily="34" charset="0"/>
              </a:rPr>
              <a:t>(b) Cell cycle–inhibiting pathway</a:t>
            </a:r>
          </a:p>
        </p:txBody>
      </p:sp>
      <p:sp>
        <p:nvSpPr>
          <p:cNvPr id="1087502" name="AutoShape 14">
            <a:extLst>
              <a:ext uri="{FF2B5EF4-FFF2-40B4-BE49-F238E27FC236}">
                <a16:creationId xmlns:a16="http://schemas.microsoft.com/office/drawing/2014/main" id="{28C1CB3F-5332-9246-9C2E-9E2B74C5560D}"/>
              </a:ext>
            </a:extLst>
          </p:cNvPr>
          <p:cNvSpPr>
            <a:spLocks/>
          </p:cNvSpPr>
          <p:nvPr/>
        </p:nvSpPr>
        <p:spPr bwMode="auto">
          <a:xfrm rot="16210193">
            <a:off x="5418139" y="319089"/>
            <a:ext cx="123825" cy="2371725"/>
          </a:xfrm>
          <a:prstGeom prst="rightBrace">
            <a:avLst>
              <a:gd name="adj1" fmla="val 159615"/>
              <a:gd name="adj2" fmla="val 4940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7503" name="Line 15">
            <a:extLst>
              <a:ext uri="{FF2B5EF4-FFF2-40B4-BE49-F238E27FC236}">
                <a16:creationId xmlns:a16="http://schemas.microsoft.com/office/drawing/2014/main" id="{1098781C-EF65-D949-8089-0961F501FD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0800" y="2992438"/>
            <a:ext cx="3175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7504" name="Line 16">
            <a:extLst>
              <a:ext uri="{FF2B5EF4-FFF2-40B4-BE49-F238E27FC236}">
                <a16:creationId xmlns:a16="http://schemas.microsoft.com/office/drawing/2014/main" id="{F5A88591-32F7-7B40-BBD9-A025B33D01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59538" y="2671764"/>
            <a:ext cx="4318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7505" name="Oval 17">
            <a:extLst>
              <a:ext uri="{FF2B5EF4-FFF2-40B4-BE49-F238E27FC236}">
                <a16:creationId xmlns:a16="http://schemas.microsoft.com/office/drawing/2014/main" id="{3BD0CF92-7BA9-9545-814C-59A606787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112838"/>
            <a:ext cx="230188" cy="234950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7506" name="Text Box 18">
            <a:extLst>
              <a:ext uri="{FF2B5EF4-FFF2-40B4-BE49-F238E27FC236}">
                <a16:creationId xmlns:a16="http://schemas.microsoft.com/office/drawing/2014/main" id="{DA8DE5FF-D618-8D4A-9EEF-263E936F4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988" y="1130301"/>
            <a:ext cx="112712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87507" name="Oval 19">
            <a:extLst>
              <a:ext uri="{FF2B5EF4-FFF2-40B4-BE49-F238E27FC236}">
                <a16:creationId xmlns:a16="http://schemas.microsoft.com/office/drawing/2014/main" id="{E8BD3544-F0DE-2B43-BEE5-723DF7DB4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3362325"/>
            <a:ext cx="230188" cy="234950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7508" name="Oval 20">
            <a:extLst>
              <a:ext uri="{FF2B5EF4-FFF2-40B4-BE49-F238E27FC236}">
                <a16:creationId xmlns:a16="http://schemas.microsoft.com/office/drawing/2014/main" id="{861E938B-35CD-0A45-82E4-663666F5D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464" y="2536825"/>
            <a:ext cx="230187" cy="234950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87509" name="Text Box 21">
            <a:extLst>
              <a:ext uri="{FF2B5EF4-FFF2-40B4-BE49-F238E27FC236}">
                <a16:creationId xmlns:a16="http://schemas.microsoft.com/office/drawing/2014/main" id="{68E6165C-C55B-2541-8D47-E759F2159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551" y="2554289"/>
            <a:ext cx="112713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087510" name="Text Box 22">
            <a:extLst>
              <a:ext uri="{FF2B5EF4-FFF2-40B4-BE49-F238E27FC236}">
                <a16:creationId xmlns:a16="http://schemas.microsoft.com/office/drawing/2014/main" id="{4012F27E-8463-AF48-B7A7-F8B859240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3382964"/>
            <a:ext cx="112712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500" b="1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035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D313-83D6-244A-87E7-CED95CAC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Diferencijalna ekspresija gena u organizmu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75BB7-B326-294A-84C4-0608B0B0C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2636042"/>
            <a:ext cx="3797300" cy="2628900"/>
          </a:xfrm>
        </p:spPr>
      </p:pic>
      <p:pic>
        <p:nvPicPr>
          <p:cNvPr id="6" name="Content Placeholder 4" descr="Screen Shot 2017-03-27 at 10.38.57.png">
            <a:extLst>
              <a:ext uri="{FF2B5EF4-FFF2-40B4-BE49-F238E27FC236}">
                <a16:creationId xmlns:a16="http://schemas.microsoft.com/office/drawing/2014/main" id="{8EC69CD1-01FC-7649-84D1-EA884096A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14" r="-18414"/>
          <a:stretch>
            <a:fillRect/>
          </a:stretch>
        </p:blipFill>
        <p:spPr>
          <a:xfrm>
            <a:off x="4635500" y="2420532"/>
            <a:ext cx="7394714" cy="30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823" name="Picture 7" descr="18_22-CancerDevelopment-U">
            <a:extLst>
              <a:ext uri="{FF2B5EF4-FFF2-40B4-BE49-F238E27FC236}">
                <a16:creationId xmlns:a16="http://schemas.microsoft.com/office/drawing/2014/main" id="{E3484FC0-8B80-704B-8FC5-87371A06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4" y="1758950"/>
            <a:ext cx="8548687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0824" name="Rectangle 8">
            <a:extLst>
              <a:ext uri="{FF2B5EF4-FFF2-40B4-BE49-F238E27FC236}">
                <a16:creationId xmlns:a16="http://schemas.microsoft.com/office/drawing/2014/main" id="{64872595-CC84-244B-A8BB-7287A6A26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400" y="-127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18-22</a:t>
            </a:r>
          </a:p>
        </p:txBody>
      </p:sp>
      <p:sp>
        <p:nvSpPr>
          <p:cNvPr id="930825" name="Rectangle 9">
            <a:extLst>
              <a:ext uri="{FF2B5EF4-FFF2-40B4-BE49-F238E27FC236}">
                <a16:creationId xmlns:a16="http://schemas.microsoft.com/office/drawing/2014/main" id="{E1B1F9BF-117F-6D4A-AF95-2617E942F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5362575"/>
            <a:ext cx="11557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30826" name="Text Box 10">
            <a:extLst>
              <a:ext uri="{FF2B5EF4-FFF2-40B4-BE49-F238E27FC236}">
                <a16:creationId xmlns:a16="http://schemas.microsoft.com/office/drawing/2014/main" id="{B16B0B6E-6073-0149-8A3F-E10D17F94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2225675"/>
            <a:ext cx="27241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400" b="1">
                <a:solidFill>
                  <a:schemeClr val="bg1"/>
                </a:solidFill>
                <a:latin typeface="Arial" panose="020B0604020202020204" pitchFamily="34" charset="0"/>
              </a:rPr>
              <a:t>EFFECTS OF MUTATIONS</a:t>
            </a:r>
          </a:p>
        </p:txBody>
      </p:sp>
      <p:sp>
        <p:nvSpPr>
          <p:cNvPr id="930827" name="Text Box 11">
            <a:extLst>
              <a:ext uri="{FF2B5EF4-FFF2-40B4-BE49-F238E27FC236}">
                <a16:creationId xmlns:a16="http://schemas.microsoft.com/office/drawing/2014/main" id="{76869FA3-DA90-F94B-95EB-F16F4E932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0514" y="4606925"/>
            <a:ext cx="10175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Malignant tumor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(carcinoma)</a:t>
            </a:r>
          </a:p>
        </p:txBody>
      </p:sp>
      <p:sp>
        <p:nvSpPr>
          <p:cNvPr id="930828" name="Text Box 12">
            <a:extLst>
              <a:ext uri="{FF2B5EF4-FFF2-40B4-BE49-F238E27FC236}">
                <a16:creationId xmlns:a16="http://schemas.microsoft.com/office/drawing/2014/main" id="{3B478914-AA31-7248-9829-F5DE11056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864" y="1990726"/>
            <a:ext cx="40322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Colon</a:t>
            </a:r>
          </a:p>
        </p:txBody>
      </p:sp>
      <p:sp>
        <p:nvSpPr>
          <p:cNvPr id="930829" name="Line 13">
            <a:extLst>
              <a:ext uri="{FF2B5EF4-FFF2-40B4-BE49-F238E27FC236}">
                <a16:creationId xmlns:a16="http://schemas.microsoft.com/office/drawing/2014/main" id="{639CF875-5B13-A941-A1ED-4174FCC717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6976" y="2054226"/>
            <a:ext cx="460375" cy="1082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30830" name="Text Box 14">
            <a:extLst>
              <a:ext uri="{FF2B5EF4-FFF2-40B4-BE49-F238E27FC236}">
                <a16:creationId xmlns:a16="http://schemas.microsoft.com/office/drawing/2014/main" id="{358A29D0-3AA4-AE46-8152-F3CF4D41B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613" y="3768726"/>
            <a:ext cx="64770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Colon wall</a:t>
            </a:r>
          </a:p>
        </p:txBody>
      </p:sp>
      <p:sp>
        <p:nvSpPr>
          <p:cNvPr id="930831" name="Text Box 15">
            <a:extLst>
              <a:ext uri="{FF2B5EF4-FFF2-40B4-BE49-F238E27FC236}">
                <a16:creationId xmlns:a16="http://schemas.microsoft.com/office/drawing/2014/main" id="{7E1BA91F-E249-C341-9CE8-279A054D8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4" y="3549650"/>
            <a:ext cx="1247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     Loss of tumor-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suppressor gene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 i="1">
                <a:latin typeface="Arial" panose="020B0604020202020204" pitchFamily="34" charset="0"/>
              </a:rPr>
              <a:t>APC</a:t>
            </a:r>
            <a:r>
              <a:rPr kumimoji="0" lang="en-US" altLang="sr-Latn-RS" sz="1000" b="1">
                <a:latin typeface="Arial" panose="020B0604020202020204" pitchFamily="34" charset="0"/>
              </a:rPr>
              <a:t> (or other)</a:t>
            </a:r>
          </a:p>
        </p:txBody>
      </p:sp>
      <p:sp>
        <p:nvSpPr>
          <p:cNvPr id="930832" name="Text Box 16">
            <a:extLst>
              <a:ext uri="{FF2B5EF4-FFF2-40B4-BE49-F238E27FC236}">
                <a16:creationId xmlns:a16="http://schemas.microsoft.com/office/drawing/2014/main" id="{E7FDD55D-C5A3-704B-AD43-C5766D967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064" y="3552825"/>
            <a:ext cx="1247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     Activation of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 i="1">
                <a:latin typeface="Arial" panose="020B0604020202020204" pitchFamily="34" charset="0"/>
              </a:rPr>
              <a:t>ras</a:t>
            </a:r>
            <a:r>
              <a:rPr kumimoji="0" lang="en-US" altLang="sr-Latn-RS" sz="1000" b="1">
                <a:latin typeface="Arial" panose="020B0604020202020204" pitchFamily="34" charset="0"/>
              </a:rPr>
              <a:t> oncogene</a:t>
            </a:r>
          </a:p>
        </p:txBody>
      </p:sp>
      <p:sp>
        <p:nvSpPr>
          <p:cNvPr id="930833" name="Text Box 17">
            <a:extLst>
              <a:ext uri="{FF2B5EF4-FFF2-40B4-BE49-F238E27FC236}">
                <a16:creationId xmlns:a16="http://schemas.microsoft.com/office/drawing/2014/main" id="{3130C673-070E-1145-B51A-A074F03BE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839" y="4206875"/>
            <a:ext cx="1120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     </a:t>
            </a:r>
            <a:r>
              <a:rPr kumimoji="0" lang="en-US" altLang="sr-Latn-RS" sz="500" b="1">
                <a:latin typeface="Arial" panose="020B0604020202020204" pitchFamily="34" charset="0"/>
              </a:rPr>
              <a:t> </a:t>
            </a:r>
            <a:r>
              <a:rPr kumimoji="0" lang="en-US" altLang="sr-Latn-RS" sz="1000" b="1">
                <a:latin typeface="Arial" panose="020B0604020202020204" pitchFamily="34" charset="0"/>
              </a:rPr>
              <a:t>Loss of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tumor-suppressor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gene </a:t>
            </a:r>
            <a:r>
              <a:rPr kumimoji="0" lang="en-US" altLang="sr-Latn-RS" sz="1000" b="1" i="1">
                <a:latin typeface="Arial" panose="020B0604020202020204" pitchFamily="34" charset="0"/>
              </a:rPr>
              <a:t>DCC</a:t>
            </a:r>
          </a:p>
        </p:txBody>
      </p:sp>
      <p:sp>
        <p:nvSpPr>
          <p:cNvPr id="930834" name="Text Box 18">
            <a:extLst>
              <a:ext uri="{FF2B5EF4-FFF2-40B4-BE49-F238E27FC236}">
                <a16:creationId xmlns:a16="http://schemas.microsoft.com/office/drawing/2014/main" id="{4C0A41FD-873B-8F47-B057-44BB4CB82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3389" y="3536950"/>
            <a:ext cx="110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     </a:t>
            </a:r>
            <a:r>
              <a:rPr kumimoji="0" lang="en-US" altLang="sr-Latn-RS" sz="600" b="1">
                <a:latin typeface="Arial" panose="020B0604020202020204" pitchFamily="34" charset="0"/>
              </a:rPr>
              <a:t> </a:t>
            </a:r>
            <a:r>
              <a:rPr kumimoji="0" lang="en-US" altLang="sr-Latn-RS" sz="1000" b="1">
                <a:latin typeface="Arial" panose="020B0604020202020204" pitchFamily="34" charset="0"/>
              </a:rPr>
              <a:t>Loss of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tumor-suppressor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gene </a:t>
            </a:r>
            <a:r>
              <a:rPr kumimoji="0" lang="en-US" altLang="sr-Latn-RS" sz="1000" b="1" i="1">
                <a:latin typeface="Arial" panose="020B0604020202020204" pitchFamily="34" charset="0"/>
              </a:rPr>
              <a:t>p53</a:t>
            </a:r>
          </a:p>
        </p:txBody>
      </p:sp>
      <p:sp>
        <p:nvSpPr>
          <p:cNvPr id="930835" name="Text Box 19">
            <a:extLst>
              <a:ext uri="{FF2B5EF4-FFF2-40B4-BE49-F238E27FC236}">
                <a16:creationId xmlns:a16="http://schemas.microsoft.com/office/drawing/2014/main" id="{C0483C2F-EC51-BB4F-B970-7A020D634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1489" y="4206875"/>
            <a:ext cx="1101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      </a:t>
            </a:r>
            <a:r>
              <a:rPr kumimoji="0" lang="en-US" altLang="sr-Latn-RS" sz="400" b="1">
                <a:latin typeface="Arial" panose="020B0604020202020204" pitchFamily="34" charset="0"/>
              </a:rPr>
              <a:t> </a:t>
            </a:r>
            <a:r>
              <a:rPr kumimoji="0" lang="en-US" altLang="sr-Latn-RS" sz="1000" b="1">
                <a:latin typeface="Arial" panose="020B0604020202020204" pitchFamily="34" charset="0"/>
              </a:rPr>
              <a:t>Additional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mutations</a:t>
            </a:r>
            <a:endParaRPr kumimoji="0" lang="en-US" altLang="sr-Latn-RS" sz="1000" b="1" i="1">
              <a:latin typeface="Arial" panose="020B0604020202020204" pitchFamily="34" charset="0"/>
            </a:endParaRPr>
          </a:p>
        </p:txBody>
      </p:sp>
      <p:sp>
        <p:nvSpPr>
          <p:cNvPr id="930836" name="Text Box 20">
            <a:extLst>
              <a:ext uri="{FF2B5EF4-FFF2-40B4-BE49-F238E27FC236}">
                <a16:creationId xmlns:a16="http://schemas.microsoft.com/office/drawing/2014/main" id="{3F3B2626-1755-0849-A5C0-D30B60F37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89" y="4603750"/>
            <a:ext cx="11445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Larger benign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growth (adenoma)</a:t>
            </a:r>
          </a:p>
        </p:txBody>
      </p:sp>
      <p:sp>
        <p:nvSpPr>
          <p:cNvPr id="930837" name="Text Box 21">
            <a:extLst>
              <a:ext uri="{FF2B5EF4-FFF2-40B4-BE49-F238E27FC236}">
                <a16:creationId xmlns:a16="http://schemas.microsoft.com/office/drawing/2014/main" id="{B3F6F27B-C258-1F41-8494-63B82E646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1989" y="4603750"/>
            <a:ext cx="9667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Small benign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growth (polyp)</a:t>
            </a:r>
          </a:p>
        </p:txBody>
      </p:sp>
      <p:sp>
        <p:nvSpPr>
          <p:cNvPr id="930838" name="Text Box 22">
            <a:extLst>
              <a:ext uri="{FF2B5EF4-FFF2-40B4-BE49-F238E27FC236}">
                <a16:creationId xmlns:a16="http://schemas.microsoft.com/office/drawing/2014/main" id="{2F8D900B-7002-3A4D-B92A-1407EB5BE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4" y="4603750"/>
            <a:ext cx="8969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Normal colon</a:t>
            </a:r>
          </a:p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latin typeface="Arial" panose="020B0604020202020204" pitchFamily="34" charset="0"/>
              </a:rPr>
              <a:t>epithelial cells</a:t>
            </a:r>
          </a:p>
        </p:txBody>
      </p:sp>
      <p:sp>
        <p:nvSpPr>
          <p:cNvPr id="930839" name="Line 23">
            <a:extLst>
              <a:ext uri="{FF2B5EF4-FFF2-40B4-BE49-F238E27FC236}">
                <a16:creationId xmlns:a16="http://schemas.microsoft.com/office/drawing/2014/main" id="{1C9B17B3-3107-5B4B-9B97-512453B87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9876" y="3911601"/>
            <a:ext cx="3175" cy="327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30840" name="Oval 24">
            <a:extLst>
              <a:ext uri="{FF2B5EF4-FFF2-40B4-BE49-F238E27FC236}">
                <a16:creationId xmlns:a16="http://schemas.microsoft.com/office/drawing/2014/main" id="{71E66D10-4FFA-D14B-B23F-8B33E3584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726" y="4206876"/>
            <a:ext cx="161925" cy="161925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30841" name="Oval 25">
            <a:extLst>
              <a:ext uri="{FF2B5EF4-FFF2-40B4-BE49-F238E27FC236}">
                <a16:creationId xmlns:a16="http://schemas.microsoft.com/office/drawing/2014/main" id="{69249CA8-95AD-794E-9B05-88653E46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276" y="3540126"/>
            <a:ext cx="161925" cy="161925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30842" name="Text Box 26">
            <a:extLst>
              <a:ext uri="{FF2B5EF4-FFF2-40B4-BE49-F238E27FC236}">
                <a16:creationId xmlns:a16="http://schemas.microsoft.com/office/drawing/2014/main" id="{BADE5F60-AE56-5446-B469-393A4F5A9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4210050"/>
            <a:ext cx="825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solidFill>
                  <a:schemeClr val="bg1"/>
                </a:solidFill>
                <a:latin typeface="Arial" panose="020B0604020202020204" pitchFamily="34" charset="0"/>
              </a:rPr>
              <a:t>5</a:t>
            </a:r>
            <a:endParaRPr kumimoji="0" lang="en-US" altLang="sr-Latn-RS" sz="1000" b="1" i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30843" name="Text Box 27">
            <a:extLst>
              <a:ext uri="{FF2B5EF4-FFF2-40B4-BE49-F238E27FC236}">
                <a16:creationId xmlns:a16="http://schemas.microsoft.com/office/drawing/2014/main" id="{06F5C4A5-4A79-BA46-BF4D-352646979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1963" y="3540125"/>
            <a:ext cx="825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endParaRPr kumimoji="0" lang="en-US" altLang="sr-Latn-RS" sz="1000" b="1" i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30844" name="Oval 28">
            <a:extLst>
              <a:ext uri="{FF2B5EF4-FFF2-40B4-BE49-F238E27FC236}">
                <a16:creationId xmlns:a16="http://schemas.microsoft.com/office/drawing/2014/main" id="{6039DB99-7779-4D4E-A732-3B6C2E413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6" y="3552826"/>
            <a:ext cx="161925" cy="161925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30845" name="Text Box 29">
            <a:extLst>
              <a:ext uri="{FF2B5EF4-FFF2-40B4-BE49-F238E27FC236}">
                <a16:creationId xmlns:a16="http://schemas.microsoft.com/office/drawing/2014/main" id="{B3CB9D91-8AA2-3C47-8238-02C94D45F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9763" y="3556000"/>
            <a:ext cx="825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endParaRPr kumimoji="0" lang="en-US" altLang="sr-Latn-RS" sz="1000" b="1" i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30846" name="Oval 30">
            <a:extLst>
              <a:ext uri="{FF2B5EF4-FFF2-40B4-BE49-F238E27FC236}">
                <a16:creationId xmlns:a16="http://schemas.microsoft.com/office/drawing/2014/main" id="{468F0D5C-8090-2C45-BDAD-7A8CFF901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1" y="4203701"/>
            <a:ext cx="161925" cy="161925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30847" name="Text Box 31">
            <a:extLst>
              <a:ext uri="{FF2B5EF4-FFF2-40B4-BE49-F238E27FC236}">
                <a16:creationId xmlns:a16="http://schemas.microsoft.com/office/drawing/2014/main" id="{DA131B99-A6C5-5E4C-8559-A7F9B30C6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288" y="4206875"/>
            <a:ext cx="825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endParaRPr kumimoji="0" lang="en-US" altLang="sr-Latn-RS" sz="1000" b="1" i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30848" name="Oval 32">
            <a:extLst>
              <a:ext uri="{FF2B5EF4-FFF2-40B4-BE49-F238E27FC236}">
                <a16:creationId xmlns:a16="http://schemas.microsoft.com/office/drawing/2014/main" id="{9092FBAB-A991-854A-97D2-95367AC08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6" y="3543301"/>
            <a:ext cx="161925" cy="161925"/>
          </a:xfrm>
          <a:prstGeom prst="ellipse">
            <a:avLst/>
          </a:prstGeom>
          <a:solidFill>
            <a:srgbClr val="0096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30849" name="Text Box 33">
            <a:extLst>
              <a:ext uri="{FF2B5EF4-FFF2-40B4-BE49-F238E27FC236}">
                <a16:creationId xmlns:a16="http://schemas.microsoft.com/office/drawing/2014/main" id="{0B1645B6-0049-EA43-A940-6696350A3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8838" y="3546475"/>
            <a:ext cx="825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kumimoji="0" lang="en-US" altLang="sr-Latn-RS" sz="1000" b="1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endParaRPr kumimoji="0" lang="en-US" altLang="sr-Latn-RS" sz="1000" b="1" i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29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z="3200" dirty="0" err="1">
                <a:latin typeface="Arial" charset="0"/>
                <a:ea typeface="ＭＳ Ｐゴシック" charset="0"/>
                <a:cs typeface="ＭＳ Ｐゴシック" charset="0"/>
              </a:rPr>
              <a:t>Osobine</a:t>
            </a:r>
            <a:r>
              <a:rPr lang="ta-IN" sz="3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sz="3200" dirty="0" err="1">
                <a:latin typeface="Arial" charset="0"/>
                <a:ea typeface="ＭＳ Ｐゴシック" charset="0"/>
                <a:cs typeface="ＭＳ Ｐゴシック" charset="0"/>
              </a:rPr>
              <a:t>višestaničnih</a:t>
            </a:r>
            <a:r>
              <a:rPr lang="ta-IN" sz="3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sz="3200" dirty="0" err="1">
                <a:latin typeface="Arial" charset="0"/>
                <a:ea typeface="ＭＳ Ｐゴシック" charset="0"/>
                <a:cs typeface="ＭＳ Ｐゴシック" charset="0"/>
              </a:rPr>
              <a:t>organizama</a:t>
            </a:r>
            <a:r>
              <a:rPr lang="ta-IN" sz="3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sz="3200" dirty="0" err="1">
                <a:latin typeface="Arial" charset="0"/>
                <a:ea typeface="ＭＳ Ｐゴシック" charset="0"/>
                <a:cs typeface="ＭＳ Ｐゴシック" charset="0"/>
              </a:rPr>
              <a:t>koje</a:t>
            </a:r>
            <a:r>
              <a:rPr lang="ta-IN" sz="3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sz="3200" dirty="0" err="1">
                <a:latin typeface="Arial" charset="0"/>
                <a:ea typeface="ＭＳ Ｐゴシック" charset="0"/>
                <a:cs typeface="ＭＳ Ｐゴシック" charset="0"/>
              </a:rPr>
              <a:t>stanice</a:t>
            </a:r>
            <a:r>
              <a:rPr lang="ta-IN" sz="3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sz="3200" dirty="0" err="1">
                <a:latin typeface="Arial" charset="0"/>
                <a:ea typeface="ＭＳ Ｐゴシック" charset="0"/>
                <a:cs typeface="ＭＳ Ｐゴシック" charset="0"/>
              </a:rPr>
              <a:t>raka</a:t>
            </a:r>
            <a:r>
              <a:rPr lang="ta-IN" sz="3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sz="3200" dirty="0" err="1">
                <a:latin typeface="Arial" charset="0"/>
                <a:ea typeface="ＭＳ Ｐゴシック" charset="0"/>
                <a:cs typeface="ＭＳ Ｐゴシック" charset="0"/>
              </a:rPr>
              <a:t>koriste</a:t>
            </a:r>
            <a:r>
              <a:rPr lang="ta-IN" sz="3200" dirty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  <a:endParaRPr lang="en-US" sz="3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tanična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invazivnost</a:t>
            </a:r>
            <a:endParaRPr lang="ta-IN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Stanična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mobilnost</a:t>
            </a:r>
            <a:endParaRPr lang="ta-IN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eliki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broj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stanica</a:t>
            </a:r>
            <a:endParaRPr lang="ta-IN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Veliki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kompleksni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genom</a:t>
            </a:r>
            <a:endParaRPr lang="ta-IN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Dugi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životni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vijek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0723" name="Content Placeholder 12" descr="Screen Shot 2013-10-14 at 8.40.10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19" b="-4619"/>
          <a:stretch>
            <a:fillRect/>
          </a:stretch>
        </p:blipFill>
        <p:spPr>
          <a:xfrm>
            <a:off x="6172200" y="1719263"/>
            <a:ext cx="3276600" cy="3579812"/>
          </a:xfrm>
        </p:spPr>
      </p:pic>
    </p:spTree>
    <p:extLst>
      <p:ext uri="{BB962C8B-B14F-4D97-AF65-F5344CB8AC3E}">
        <p14:creationId xmlns:p14="http://schemas.microsoft.com/office/powerpoint/2010/main" val="20730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3"/>
          <p:cNvSpPr>
            <a:spLocks noGrp="1"/>
          </p:cNvSpPr>
          <p:nvPr>
            <p:ph type="title"/>
          </p:nvPr>
        </p:nvSpPr>
        <p:spPr>
          <a:xfrm>
            <a:off x="1997869" y="0"/>
            <a:ext cx="7543800" cy="1295400"/>
          </a:xfrm>
        </p:spPr>
        <p:txBody>
          <a:bodyPr/>
          <a:lstStyle/>
          <a:p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Rak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–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bolest</a:t>
            </a:r>
            <a:r>
              <a:rPr lang="ta-IN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ta-IN" dirty="0" err="1">
                <a:latin typeface="Arial" charset="0"/>
                <a:ea typeface="ＭＳ Ｐゴシック" charset="0"/>
                <a:cs typeface="ＭＳ Ｐゴシック" charset="0"/>
              </a:rPr>
              <a:t>starenja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4A7EC-91DB-4640-AE42-900904A59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714500"/>
            <a:ext cx="6451600" cy="3958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3B94D4-AF6F-D74F-B7EA-37B2A88473F0}"/>
              </a:ext>
            </a:extLst>
          </p:cNvPr>
          <p:cNvSpPr txBox="1"/>
          <p:nvPr/>
        </p:nvSpPr>
        <p:spPr>
          <a:xfrm>
            <a:off x="2438400" y="5867401"/>
            <a:ext cx="5688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Prikaz broja novooboljelih na 100000 ljudi ovisno o starosti</a:t>
            </a:r>
          </a:p>
          <a:p>
            <a:r>
              <a:rPr lang="hr-HR" dirty="0"/>
              <a:t>u UK za period 2015-2017</a:t>
            </a:r>
          </a:p>
        </p:txBody>
      </p:sp>
    </p:spTree>
    <p:extLst>
      <p:ext uri="{BB962C8B-B14F-4D97-AF65-F5344CB8AC3E}">
        <p14:creationId xmlns:p14="http://schemas.microsoft.com/office/powerpoint/2010/main" val="6871203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Životni vijek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4F6F6-85E3-9D44-AB29-416C6ADDE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400" y="1791494"/>
            <a:ext cx="7823200" cy="4267200"/>
          </a:xfrm>
        </p:spPr>
      </p:pic>
    </p:spTree>
    <p:extLst>
      <p:ext uri="{BB962C8B-B14F-4D97-AF65-F5344CB8AC3E}">
        <p14:creationId xmlns:p14="http://schemas.microsoft.com/office/powerpoint/2010/main" val="152437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391" name="Picture 7" descr="18_06-EukGeneExpRegulatio-U">
            <a:extLst>
              <a:ext uri="{FF2B5EF4-FFF2-40B4-BE49-F238E27FC236}">
                <a16:creationId xmlns:a16="http://schemas.microsoft.com/office/drawing/2014/main" id="{1F2D6F97-802B-2C41-9C5D-0D43E0B5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4" y="133350"/>
            <a:ext cx="2974975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2392" name="Rectangle 8">
            <a:extLst>
              <a:ext uri="{FF2B5EF4-FFF2-40B4-BE49-F238E27FC236}">
                <a16:creationId xmlns:a16="http://schemas.microsoft.com/office/drawing/2014/main" id="{03027CC0-7541-5A4C-9B45-DCB0658DD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18-6</a:t>
            </a:r>
          </a:p>
        </p:txBody>
      </p:sp>
      <p:sp>
        <p:nvSpPr>
          <p:cNvPr id="912393" name="Text Box 9">
            <a:extLst>
              <a:ext uri="{FF2B5EF4-FFF2-40B4-BE49-F238E27FC236}">
                <a16:creationId xmlns:a16="http://schemas.microsoft.com/office/drawing/2014/main" id="{DE364ACD-DED5-0D45-9E55-6F81FC710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1" y="1408113"/>
            <a:ext cx="25241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DNA</a:t>
            </a:r>
          </a:p>
        </p:txBody>
      </p:sp>
      <p:sp>
        <p:nvSpPr>
          <p:cNvPr id="912394" name="Text Box 10">
            <a:extLst>
              <a:ext uri="{FF2B5EF4-FFF2-40B4-BE49-F238E27FC236}">
                <a16:creationId xmlns:a16="http://schemas.microsoft.com/office/drawing/2014/main" id="{A77B00E0-DEE1-9941-A6BF-FB4E5E88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169863"/>
            <a:ext cx="325438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Signal</a:t>
            </a:r>
          </a:p>
        </p:txBody>
      </p:sp>
      <p:sp>
        <p:nvSpPr>
          <p:cNvPr id="912395" name="Text Box 11">
            <a:extLst>
              <a:ext uri="{FF2B5EF4-FFF2-40B4-BE49-F238E27FC236}">
                <a16:creationId xmlns:a16="http://schemas.microsoft.com/office/drawing/2014/main" id="{EFDD530F-2D80-F948-B136-CE00BC74D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6" y="1770063"/>
            <a:ext cx="28416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Gene</a:t>
            </a:r>
          </a:p>
        </p:txBody>
      </p:sp>
      <p:sp>
        <p:nvSpPr>
          <p:cNvPr id="912396" name="Text Box 12">
            <a:extLst>
              <a:ext uri="{FF2B5EF4-FFF2-40B4-BE49-F238E27FC236}">
                <a16:creationId xmlns:a16="http://schemas.microsoft.com/office/drawing/2014/main" id="{A387F191-D11B-0549-963A-2A1F0311A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2576" y="604838"/>
            <a:ext cx="50641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NUCLEUS</a:t>
            </a:r>
          </a:p>
        </p:txBody>
      </p:sp>
      <p:sp>
        <p:nvSpPr>
          <p:cNvPr id="912397" name="Text Box 13">
            <a:extLst>
              <a:ext uri="{FF2B5EF4-FFF2-40B4-BE49-F238E27FC236}">
                <a16:creationId xmlns:a16="http://schemas.microsoft.com/office/drawing/2014/main" id="{317340C9-5874-1548-8651-F81505ACA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775" y="1096963"/>
            <a:ext cx="1144588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Chromatin modification</a:t>
            </a:r>
          </a:p>
        </p:txBody>
      </p:sp>
      <p:sp>
        <p:nvSpPr>
          <p:cNvPr id="912398" name="Text Box 14">
            <a:extLst>
              <a:ext uri="{FF2B5EF4-FFF2-40B4-BE49-F238E27FC236}">
                <a16:creationId xmlns:a16="http://schemas.microsoft.com/office/drawing/2014/main" id="{0455E41C-34C2-F74E-B733-C99DFDB18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300" y="747713"/>
            <a:ext cx="534988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Chromatin</a:t>
            </a:r>
          </a:p>
        </p:txBody>
      </p:sp>
      <p:sp>
        <p:nvSpPr>
          <p:cNvPr id="912399" name="Text Box 15">
            <a:extLst>
              <a:ext uri="{FF2B5EF4-FFF2-40B4-BE49-F238E27FC236}">
                <a16:creationId xmlns:a16="http://schemas.microsoft.com/office/drawing/2014/main" id="{290F5476-4040-DF46-AF19-E2B42D146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925" y="1477964"/>
            <a:ext cx="7953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sr-Latn-RS" sz="800" b="1"/>
              <a:t>Gene available</a:t>
            </a:r>
          </a:p>
          <a:p>
            <a:r>
              <a:rPr lang="en-US" altLang="sr-Latn-RS" sz="800" b="1"/>
              <a:t>for transcription</a:t>
            </a:r>
          </a:p>
        </p:txBody>
      </p:sp>
      <p:sp>
        <p:nvSpPr>
          <p:cNvPr id="912400" name="Text Box 16">
            <a:extLst>
              <a:ext uri="{FF2B5EF4-FFF2-40B4-BE49-F238E27FC236}">
                <a16:creationId xmlns:a16="http://schemas.microsoft.com/office/drawing/2014/main" id="{470EB151-4066-234A-BAF1-E4F02AFC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076" y="2154238"/>
            <a:ext cx="28416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Exon</a:t>
            </a:r>
          </a:p>
        </p:txBody>
      </p:sp>
      <p:sp>
        <p:nvSpPr>
          <p:cNvPr id="912401" name="Text Box 17">
            <a:extLst>
              <a:ext uri="{FF2B5EF4-FFF2-40B4-BE49-F238E27FC236}">
                <a16:creationId xmlns:a16="http://schemas.microsoft.com/office/drawing/2014/main" id="{174D5524-8DD2-9040-A6CB-60823F693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776" y="2443163"/>
            <a:ext cx="37306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Intron</a:t>
            </a:r>
          </a:p>
        </p:txBody>
      </p:sp>
      <p:sp>
        <p:nvSpPr>
          <p:cNvPr id="912402" name="Text Box 18">
            <a:extLst>
              <a:ext uri="{FF2B5EF4-FFF2-40B4-BE49-F238E27FC236}">
                <a16:creationId xmlns:a16="http://schemas.microsoft.com/office/drawing/2014/main" id="{FF59321A-D161-9141-9F23-8FCB40021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6" y="2789238"/>
            <a:ext cx="19526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Tail</a:t>
            </a:r>
          </a:p>
        </p:txBody>
      </p:sp>
      <p:sp>
        <p:nvSpPr>
          <p:cNvPr id="912403" name="Text Box 19">
            <a:extLst>
              <a:ext uri="{FF2B5EF4-FFF2-40B4-BE49-F238E27FC236}">
                <a16:creationId xmlns:a16="http://schemas.microsoft.com/office/drawing/2014/main" id="{455FD895-4395-EC43-AAD0-F6D6B9DE2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051" y="2154238"/>
            <a:ext cx="23971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RNA</a:t>
            </a:r>
          </a:p>
        </p:txBody>
      </p:sp>
      <p:sp>
        <p:nvSpPr>
          <p:cNvPr id="912404" name="Text Box 20">
            <a:extLst>
              <a:ext uri="{FF2B5EF4-FFF2-40B4-BE49-F238E27FC236}">
                <a16:creationId xmlns:a16="http://schemas.microsoft.com/office/drawing/2014/main" id="{AB6F8F28-F1ED-A640-A9FD-12A0C6AD0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1" y="3005138"/>
            <a:ext cx="21431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Cap</a:t>
            </a:r>
          </a:p>
        </p:txBody>
      </p:sp>
      <p:sp>
        <p:nvSpPr>
          <p:cNvPr id="912405" name="Text Box 21">
            <a:extLst>
              <a:ext uri="{FF2B5EF4-FFF2-40B4-BE49-F238E27FC236}">
                <a16:creationId xmlns:a16="http://schemas.microsoft.com/office/drawing/2014/main" id="{F23A400C-50EE-2440-9F06-49B9FCB31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2627313"/>
            <a:ext cx="827088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RNA processing</a:t>
            </a:r>
          </a:p>
        </p:txBody>
      </p:sp>
      <p:sp>
        <p:nvSpPr>
          <p:cNvPr id="912406" name="Text Box 22">
            <a:extLst>
              <a:ext uri="{FF2B5EF4-FFF2-40B4-BE49-F238E27FC236}">
                <a16:creationId xmlns:a16="http://schemas.microsoft.com/office/drawing/2014/main" id="{D6592C44-B54C-DB47-8D28-BB1080644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2300288"/>
            <a:ext cx="91281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Primary transcript</a:t>
            </a:r>
          </a:p>
        </p:txBody>
      </p:sp>
      <p:sp>
        <p:nvSpPr>
          <p:cNvPr id="912407" name="Text Box 23">
            <a:extLst>
              <a:ext uri="{FF2B5EF4-FFF2-40B4-BE49-F238E27FC236}">
                <a16:creationId xmlns:a16="http://schemas.microsoft.com/office/drawing/2014/main" id="{241ACA7D-D85C-754D-87C3-C490B00A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2826" y="2960688"/>
            <a:ext cx="86836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mRNA in nucleus</a:t>
            </a:r>
          </a:p>
        </p:txBody>
      </p:sp>
      <p:sp>
        <p:nvSpPr>
          <p:cNvPr id="912408" name="AutoShape 24">
            <a:extLst>
              <a:ext uri="{FF2B5EF4-FFF2-40B4-BE49-F238E27FC236}">
                <a16:creationId xmlns:a16="http://schemas.microsoft.com/office/drawing/2014/main" id="{0124E388-5D19-5A42-A88E-29E9621480E3}"/>
              </a:ext>
            </a:extLst>
          </p:cNvPr>
          <p:cNvSpPr>
            <a:spLocks/>
          </p:cNvSpPr>
          <p:nvPr/>
        </p:nvSpPr>
        <p:spPr bwMode="auto">
          <a:xfrm rot="5411759">
            <a:off x="5661819" y="1267619"/>
            <a:ext cx="114300" cy="906462"/>
          </a:xfrm>
          <a:prstGeom prst="rightBrace">
            <a:avLst>
              <a:gd name="adj1" fmla="val 6608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2409" name="Line 25">
            <a:extLst>
              <a:ext uri="{FF2B5EF4-FFF2-40B4-BE49-F238E27FC236}">
                <a16:creationId xmlns:a16="http://schemas.microsoft.com/office/drawing/2014/main" id="{68239273-0B8B-0A4E-BCE6-EDFD8C47EF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263776"/>
            <a:ext cx="0" cy="155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2410" name="Line 26">
            <a:extLst>
              <a:ext uri="{FF2B5EF4-FFF2-40B4-BE49-F238E27FC236}">
                <a16:creationId xmlns:a16="http://schemas.microsoft.com/office/drawing/2014/main" id="{8B2C7378-566D-2F48-8863-3EC9C7CBF9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0501" y="3063876"/>
            <a:ext cx="8572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2411" name="Line 27">
            <a:extLst>
              <a:ext uri="{FF2B5EF4-FFF2-40B4-BE49-F238E27FC236}">
                <a16:creationId xmlns:a16="http://schemas.microsoft.com/office/drawing/2014/main" id="{822BC700-BBF1-FF48-A134-A680565AEA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7900" y="2895600"/>
            <a:ext cx="50800" cy="69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2412" name="Line 28">
            <a:extLst>
              <a:ext uri="{FF2B5EF4-FFF2-40B4-BE49-F238E27FC236}">
                <a16:creationId xmlns:a16="http://schemas.microsoft.com/office/drawing/2014/main" id="{4885AEBD-33B7-FC47-BA7A-CB86E32CB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3126" y="2320926"/>
            <a:ext cx="3175" cy="142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12413" name="Text Box 29">
            <a:extLst>
              <a:ext uri="{FF2B5EF4-FFF2-40B4-BE49-F238E27FC236}">
                <a16:creationId xmlns:a16="http://schemas.microsoft.com/office/drawing/2014/main" id="{DD3AF83D-6CA7-7D44-8CBD-F68A922A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26" y="3227388"/>
            <a:ext cx="115411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Transport to cytoplasm</a:t>
            </a:r>
          </a:p>
        </p:txBody>
      </p:sp>
      <p:sp>
        <p:nvSpPr>
          <p:cNvPr id="912414" name="Text Box 30">
            <a:extLst>
              <a:ext uri="{FF2B5EF4-FFF2-40B4-BE49-F238E27FC236}">
                <a16:creationId xmlns:a16="http://schemas.microsoft.com/office/drawing/2014/main" id="{526329DC-9D9D-134C-922D-71C72E8D2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2826" y="3697288"/>
            <a:ext cx="98266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mRNA in cytoplasm</a:t>
            </a:r>
          </a:p>
        </p:txBody>
      </p:sp>
      <p:sp>
        <p:nvSpPr>
          <p:cNvPr id="912415" name="Text Box 31">
            <a:extLst>
              <a:ext uri="{FF2B5EF4-FFF2-40B4-BE49-F238E27FC236}">
                <a16:creationId xmlns:a16="http://schemas.microsoft.com/office/drawing/2014/main" id="{15E173DC-0C8B-F34A-A9A4-B71266BC0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5" y="4024313"/>
            <a:ext cx="547688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Translation</a:t>
            </a:r>
          </a:p>
        </p:txBody>
      </p:sp>
      <p:sp>
        <p:nvSpPr>
          <p:cNvPr id="912416" name="Text Box 32">
            <a:extLst>
              <a:ext uri="{FF2B5EF4-FFF2-40B4-BE49-F238E27FC236}">
                <a16:creationId xmlns:a16="http://schemas.microsoft.com/office/drawing/2014/main" id="{5C6C7792-1F10-A943-9752-F3760DB99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651" y="3509963"/>
            <a:ext cx="66516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CYTOPLASM</a:t>
            </a:r>
          </a:p>
        </p:txBody>
      </p:sp>
      <p:sp>
        <p:nvSpPr>
          <p:cNvPr id="912417" name="Text Box 33">
            <a:extLst>
              <a:ext uri="{FF2B5EF4-FFF2-40B4-BE49-F238E27FC236}">
                <a16:creationId xmlns:a16="http://schemas.microsoft.com/office/drawing/2014/main" id="{ED81E141-7015-A444-A811-5F37CF7F7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6150" y="4081463"/>
            <a:ext cx="6048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sr-Latn-RS" sz="700" b="1"/>
              <a:t>Degradation</a:t>
            </a:r>
          </a:p>
          <a:p>
            <a:pPr algn="ctr">
              <a:lnSpc>
                <a:spcPct val="110000"/>
              </a:lnSpc>
            </a:pPr>
            <a:r>
              <a:rPr lang="en-US" altLang="sr-Latn-RS" sz="700" b="1"/>
              <a:t>of mRNA</a:t>
            </a:r>
          </a:p>
        </p:txBody>
      </p:sp>
      <p:sp>
        <p:nvSpPr>
          <p:cNvPr id="912418" name="Text Box 34">
            <a:extLst>
              <a:ext uri="{FF2B5EF4-FFF2-40B4-BE49-F238E27FC236}">
                <a16:creationId xmlns:a16="http://schemas.microsoft.com/office/drawing/2014/main" id="{1A8B2723-7B82-DD47-84D1-FE6EED07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726" y="4894263"/>
            <a:ext cx="95091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Protein processing</a:t>
            </a:r>
          </a:p>
        </p:txBody>
      </p:sp>
      <p:sp>
        <p:nvSpPr>
          <p:cNvPr id="912419" name="Text Box 35">
            <a:extLst>
              <a:ext uri="{FF2B5EF4-FFF2-40B4-BE49-F238E27FC236}">
                <a16:creationId xmlns:a16="http://schemas.microsoft.com/office/drawing/2014/main" id="{F6FCF96F-3F05-3044-B7E2-2AF808D40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6" y="4586288"/>
            <a:ext cx="58261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Polypeptide</a:t>
            </a:r>
          </a:p>
        </p:txBody>
      </p:sp>
      <p:sp>
        <p:nvSpPr>
          <p:cNvPr id="912420" name="Text Box 36">
            <a:extLst>
              <a:ext uri="{FF2B5EF4-FFF2-40B4-BE49-F238E27FC236}">
                <a16:creationId xmlns:a16="http://schemas.microsoft.com/office/drawing/2014/main" id="{CF3DE98E-5570-DC40-8218-1586FD404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076" y="5367338"/>
            <a:ext cx="792163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Active protein</a:t>
            </a:r>
          </a:p>
        </p:txBody>
      </p:sp>
      <p:sp>
        <p:nvSpPr>
          <p:cNvPr id="912421" name="Text Box 37">
            <a:extLst>
              <a:ext uri="{FF2B5EF4-FFF2-40B4-BE49-F238E27FC236}">
                <a16:creationId xmlns:a16="http://schemas.microsoft.com/office/drawing/2014/main" id="{1E820CF6-E5D4-4141-829C-D22B3AD65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475" y="6176963"/>
            <a:ext cx="871538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800" b="1"/>
              <a:t>Cellular function</a:t>
            </a:r>
          </a:p>
        </p:txBody>
      </p:sp>
      <p:sp>
        <p:nvSpPr>
          <p:cNvPr id="912422" name="Text Box 38">
            <a:extLst>
              <a:ext uri="{FF2B5EF4-FFF2-40B4-BE49-F238E27FC236}">
                <a16:creationId xmlns:a16="http://schemas.microsoft.com/office/drawing/2014/main" id="{BABE8CBA-F51E-B841-9FFF-9A960B9C8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5672139"/>
            <a:ext cx="9985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sr-Latn-RS" sz="800" b="1"/>
              <a:t>Transport to cellular</a:t>
            </a:r>
          </a:p>
          <a:p>
            <a:pPr algn="ctr"/>
            <a:r>
              <a:rPr lang="en-US" altLang="sr-Latn-RS" sz="800" b="1"/>
              <a:t>destination</a:t>
            </a:r>
          </a:p>
        </p:txBody>
      </p:sp>
      <p:sp>
        <p:nvSpPr>
          <p:cNvPr id="912423" name="Text Box 39">
            <a:extLst>
              <a:ext uri="{FF2B5EF4-FFF2-40B4-BE49-F238E27FC236}">
                <a16:creationId xmlns:a16="http://schemas.microsoft.com/office/drawing/2014/main" id="{CB5317CD-6117-B14C-AE80-9EB17F605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801" y="5465763"/>
            <a:ext cx="6143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sr-Latn-RS" sz="700" b="1"/>
              <a:t>Degradation</a:t>
            </a:r>
          </a:p>
          <a:p>
            <a:pPr algn="ctr"/>
            <a:r>
              <a:rPr lang="en-US" altLang="sr-Latn-RS" sz="700" b="1"/>
              <a:t>of protein</a:t>
            </a:r>
          </a:p>
        </p:txBody>
      </p:sp>
      <p:sp>
        <p:nvSpPr>
          <p:cNvPr id="912424" name="Text Box 40">
            <a:extLst>
              <a:ext uri="{FF2B5EF4-FFF2-40B4-BE49-F238E27FC236}">
                <a16:creationId xmlns:a16="http://schemas.microsoft.com/office/drawing/2014/main" id="{F279F31B-2C1B-6745-8A1B-51F23518B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114" y="1957388"/>
            <a:ext cx="827087" cy="1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sr-Latn-RS" sz="800" b="1"/>
              <a:t>Transcription</a:t>
            </a:r>
          </a:p>
        </p:txBody>
      </p:sp>
    </p:spTree>
    <p:extLst>
      <p:ext uri="{BB962C8B-B14F-4D97-AF65-F5344CB8AC3E}">
        <p14:creationId xmlns:p14="http://schemas.microsoft.com/office/powerpoint/2010/main" val="131542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6" name="Picture 36" descr="18_06aEukGeneExpRegulatio-U">
            <a:extLst>
              <a:ext uri="{FF2B5EF4-FFF2-40B4-BE49-F238E27FC236}">
                <a16:creationId xmlns:a16="http://schemas.microsoft.com/office/drawing/2014/main" id="{D7124BE3-0A6D-FE4B-88C2-62AB932A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9" y="136525"/>
            <a:ext cx="5164137" cy="65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17" name="Rectangle 37">
            <a:extLst>
              <a:ext uri="{FF2B5EF4-FFF2-40B4-BE49-F238E27FC236}">
                <a16:creationId xmlns:a16="http://schemas.microsoft.com/office/drawing/2014/main" id="{A9B71DEE-17A9-C246-948C-E25930D54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sr-Latn-RS" sz="1200"/>
              <a:t>Fig. 18-6a</a:t>
            </a:r>
          </a:p>
        </p:txBody>
      </p:sp>
      <p:sp>
        <p:nvSpPr>
          <p:cNvPr id="1044518" name="Text Box 38">
            <a:extLst>
              <a:ext uri="{FF2B5EF4-FFF2-40B4-BE49-F238E27FC236}">
                <a16:creationId xmlns:a16="http://schemas.microsoft.com/office/drawing/2014/main" id="{9451CD9D-4CAB-A342-8562-905465BE5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1" y="2322514"/>
            <a:ext cx="43021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DNA</a:t>
            </a:r>
          </a:p>
        </p:txBody>
      </p:sp>
      <p:sp>
        <p:nvSpPr>
          <p:cNvPr id="1044519" name="Text Box 39">
            <a:extLst>
              <a:ext uri="{FF2B5EF4-FFF2-40B4-BE49-F238E27FC236}">
                <a16:creationId xmlns:a16="http://schemas.microsoft.com/office/drawing/2014/main" id="{F1956B9E-60BE-6E41-BC59-06ADDA9EA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075" y="147639"/>
            <a:ext cx="56673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Signal</a:t>
            </a:r>
          </a:p>
        </p:txBody>
      </p:sp>
      <p:sp>
        <p:nvSpPr>
          <p:cNvPr id="1044520" name="Text Box 40">
            <a:extLst>
              <a:ext uri="{FF2B5EF4-FFF2-40B4-BE49-F238E27FC236}">
                <a16:creationId xmlns:a16="http://schemas.microsoft.com/office/drawing/2014/main" id="{7D2D564D-839C-2245-9288-BBB425C91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1" y="2951164"/>
            <a:ext cx="5127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Gene</a:t>
            </a:r>
          </a:p>
        </p:txBody>
      </p:sp>
      <p:sp>
        <p:nvSpPr>
          <p:cNvPr id="1044521" name="Text Box 41">
            <a:extLst>
              <a:ext uri="{FF2B5EF4-FFF2-40B4-BE49-F238E27FC236}">
                <a16:creationId xmlns:a16="http://schemas.microsoft.com/office/drawing/2014/main" id="{A3A7545E-4C01-0A45-9F65-C5222CA89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276" y="908050"/>
            <a:ext cx="10017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NUCLEUS</a:t>
            </a:r>
          </a:p>
        </p:txBody>
      </p:sp>
      <p:sp>
        <p:nvSpPr>
          <p:cNvPr id="1044522" name="Text Box 42">
            <a:extLst>
              <a:ext uri="{FF2B5EF4-FFF2-40B4-BE49-F238E27FC236}">
                <a16:creationId xmlns:a16="http://schemas.microsoft.com/office/drawing/2014/main" id="{72629399-1A3A-B14C-A3F3-7968E4FD3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1" y="1771650"/>
            <a:ext cx="20177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Chromatin modification</a:t>
            </a:r>
          </a:p>
        </p:txBody>
      </p:sp>
      <p:sp>
        <p:nvSpPr>
          <p:cNvPr id="1044523" name="Text Box 43">
            <a:extLst>
              <a:ext uri="{FF2B5EF4-FFF2-40B4-BE49-F238E27FC236}">
                <a16:creationId xmlns:a16="http://schemas.microsoft.com/office/drawing/2014/main" id="{491D09EE-3FD1-814D-AEC4-1A1847FF0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675" y="1155700"/>
            <a:ext cx="9144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Chromatin</a:t>
            </a:r>
          </a:p>
        </p:txBody>
      </p:sp>
      <p:sp>
        <p:nvSpPr>
          <p:cNvPr id="1044524" name="Text Box 44">
            <a:extLst>
              <a:ext uri="{FF2B5EF4-FFF2-40B4-BE49-F238E27FC236}">
                <a16:creationId xmlns:a16="http://schemas.microsoft.com/office/drawing/2014/main" id="{85EFF2EF-34B9-C14E-B679-5AA3877D4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6" y="2443164"/>
            <a:ext cx="142716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sr-Latn-RS" sz="1400" b="1"/>
              <a:t>Gene available</a:t>
            </a:r>
          </a:p>
          <a:p>
            <a:r>
              <a:rPr lang="en-US" altLang="sr-Latn-RS" sz="1400" b="1"/>
              <a:t>for transcription</a:t>
            </a:r>
          </a:p>
        </p:txBody>
      </p:sp>
      <p:sp>
        <p:nvSpPr>
          <p:cNvPr id="1044525" name="Text Box 45">
            <a:extLst>
              <a:ext uri="{FF2B5EF4-FFF2-40B4-BE49-F238E27FC236}">
                <a16:creationId xmlns:a16="http://schemas.microsoft.com/office/drawing/2014/main" id="{197A9DA5-A07E-1442-9A2A-BDC2A8625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76" y="3622675"/>
            <a:ext cx="4810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Exon</a:t>
            </a:r>
          </a:p>
        </p:txBody>
      </p:sp>
      <p:sp>
        <p:nvSpPr>
          <p:cNvPr id="1044526" name="Text Box 46">
            <a:extLst>
              <a:ext uri="{FF2B5EF4-FFF2-40B4-BE49-F238E27FC236}">
                <a16:creationId xmlns:a16="http://schemas.microsoft.com/office/drawing/2014/main" id="{696A6905-A4B9-C948-B14B-49727D070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526" y="4133850"/>
            <a:ext cx="8620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Intron</a:t>
            </a:r>
          </a:p>
        </p:txBody>
      </p:sp>
      <p:sp>
        <p:nvSpPr>
          <p:cNvPr id="1044527" name="Text Box 47">
            <a:extLst>
              <a:ext uri="{FF2B5EF4-FFF2-40B4-BE49-F238E27FC236}">
                <a16:creationId xmlns:a16="http://schemas.microsoft.com/office/drawing/2014/main" id="{32F51442-97A9-D44E-91EF-931BF5B47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4741864"/>
            <a:ext cx="45085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Tail</a:t>
            </a:r>
          </a:p>
        </p:txBody>
      </p:sp>
      <p:sp>
        <p:nvSpPr>
          <p:cNvPr id="1044528" name="Text Box 48">
            <a:extLst>
              <a:ext uri="{FF2B5EF4-FFF2-40B4-BE49-F238E27FC236}">
                <a16:creationId xmlns:a16="http://schemas.microsoft.com/office/drawing/2014/main" id="{494ECED3-C8B6-624E-B966-CCFD0E737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76" y="3630614"/>
            <a:ext cx="4111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RNA</a:t>
            </a:r>
          </a:p>
        </p:txBody>
      </p:sp>
      <p:sp>
        <p:nvSpPr>
          <p:cNvPr id="1044529" name="Text Box 49">
            <a:extLst>
              <a:ext uri="{FF2B5EF4-FFF2-40B4-BE49-F238E27FC236}">
                <a16:creationId xmlns:a16="http://schemas.microsoft.com/office/drawing/2014/main" id="{A11DEA24-F173-634D-9EB8-443994049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118100"/>
            <a:ext cx="4953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Cap</a:t>
            </a:r>
          </a:p>
        </p:txBody>
      </p:sp>
      <p:sp>
        <p:nvSpPr>
          <p:cNvPr id="1044530" name="Text Box 50">
            <a:extLst>
              <a:ext uri="{FF2B5EF4-FFF2-40B4-BE49-F238E27FC236}">
                <a16:creationId xmlns:a16="http://schemas.microsoft.com/office/drawing/2014/main" id="{2637583D-31CE-7A48-BC82-7BA6570DA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1" y="4449764"/>
            <a:ext cx="14017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RNA processing</a:t>
            </a:r>
          </a:p>
        </p:txBody>
      </p:sp>
      <p:sp>
        <p:nvSpPr>
          <p:cNvPr id="1044531" name="Text Box 51">
            <a:extLst>
              <a:ext uri="{FF2B5EF4-FFF2-40B4-BE49-F238E27FC236}">
                <a16:creationId xmlns:a16="http://schemas.microsoft.com/office/drawing/2014/main" id="{E6BEBD71-A26C-2345-821C-9A9D7F935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0" y="3886200"/>
            <a:ext cx="21082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Primary transcript</a:t>
            </a:r>
          </a:p>
        </p:txBody>
      </p:sp>
      <p:sp>
        <p:nvSpPr>
          <p:cNvPr id="1044532" name="Text Box 52">
            <a:extLst>
              <a:ext uri="{FF2B5EF4-FFF2-40B4-BE49-F238E27FC236}">
                <a16:creationId xmlns:a16="http://schemas.microsoft.com/office/drawing/2014/main" id="{B8C6F6B0-2197-574B-80C1-DC242B53F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5035550"/>
            <a:ext cx="149383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mRNA in nucleus</a:t>
            </a:r>
          </a:p>
        </p:txBody>
      </p:sp>
      <p:sp>
        <p:nvSpPr>
          <p:cNvPr id="1044533" name="AutoShape 53">
            <a:extLst>
              <a:ext uri="{FF2B5EF4-FFF2-40B4-BE49-F238E27FC236}">
                <a16:creationId xmlns:a16="http://schemas.microsoft.com/office/drawing/2014/main" id="{DF198B3C-CBB2-5744-8755-6DDD8BDF8095}"/>
              </a:ext>
            </a:extLst>
          </p:cNvPr>
          <p:cNvSpPr>
            <a:spLocks/>
          </p:cNvSpPr>
          <p:nvPr/>
        </p:nvSpPr>
        <p:spPr bwMode="auto">
          <a:xfrm rot="5411759">
            <a:off x="5387975" y="2106613"/>
            <a:ext cx="114300" cy="1562100"/>
          </a:xfrm>
          <a:prstGeom prst="rightBrace">
            <a:avLst>
              <a:gd name="adj1" fmla="val 113889"/>
              <a:gd name="adj2" fmla="val 50736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4" name="Text Box 54">
            <a:extLst>
              <a:ext uri="{FF2B5EF4-FFF2-40B4-BE49-F238E27FC236}">
                <a16:creationId xmlns:a16="http://schemas.microsoft.com/office/drawing/2014/main" id="{13AFC3B3-A915-424C-BA77-06311020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0" y="5513389"/>
            <a:ext cx="198278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Transport to cytoplasm</a:t>
            </a:r>
          </a:p>
        </p:txBody>
      </p:sp>
      <p:sp>
        <p:nvSpPr>
          <p:cNvPr id="1044535" name="Text Box 55">
            <a:extLst>
              <a:ext uri="{FF2B5EF4-FFF2-40B4-BE49-F238E27FC236}">
                <a16:creationId xmlns:a16="http://schemas.microsoft.com/office/drawing/2014/main" id="{BD290E8A-DA37-F34C-B49A-C119B9FF9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1850" y="6003925"/>
            <a:ext cx="11699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CYTOPLASM</a:t>
            </a:r>
          </a:p>
        </p:txBody>
      </p:sp>
      <p:sp>
        <p:nvSpPr>
          <p:cNvPr id="1044536" name="Text Box 56">
            <a:extLst>
              <a:ext uri="{FF2B5EF4-FFF2-40B4-BE49-F238E27FC236}">
                <a16:creationId xmlns:a16="http://schemas.microsoft.com/office/drawing/2014/main" id="{7B641E21-6025-D04E-8FCB-2FB21AAA7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5" y="3284539"/>
            <a:ext cx="1144588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37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sr-Latn-RS" sz="1400" b="1"/>
              <a:t>Transcription</a:t>
            </a:r>
          </a:p>
        </p:txBody>
      </p:sp>
      <p:sp>
        <p:nvSpPr>
          <p:cNvPr id="1044537" name="Line 57">
            <a:extLst>
              <a:ext uri="{FF2B5EF4-FFF2-40B4-BE49-F238E27FC236}">
                <a16:creationId xmlns:a16="http://schemas.microsoft.com/office/drawing/2014/main" id="{4365A014-14C8-8C4F-B32C-BEA5F92CA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6625" y="3810000"/>
            <a:ext cx="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8" name="Line 58">
            <a:extLst>
              <a:ext uri="{FF2B5EF4-FFF2-40B4-BE49-F238E27FC236}">
                <a16:creationId xmlns:a16="http://schemas.microsoft.com/office/drawing/2014/main" id="{50D2169D-43BE-E14E-8B77-DCDBC22F2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001" y="3917950"/>
            <a:ext cx="3175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39" name="Line 59">
            <a:extLst>
              <a:ext uri="{FF2B5EF4-FFF2-40B4-BE49-F238E27FC236}">
                <a16:creationId xmlns:a16="http://schemas.microsoft.com/office/drawing/2014/main" id="{A6A2BB70-6C69-AB40-8C52-1D3BECAA8B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2975" y="4930776"/>
            <a:ext cx="82550" cy="111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1044540" name="Line 60">
            <a:extLst>
              <a:ext uri="{FF2B5EF4-FFF2-40B4-BE49-F238E27FC236}">
                <a16:creationId xmlns:a16="http://schemas.microsoft.com/office/drawing/2014/main" id="{758B8223-85ED-0D43-A369-480E634C2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325" y="5226050"/>
            <a:ext cx="165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9343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395E3-3D62-9B41-98D3-26D70D4B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47788"/>
            <a:ext cx="9398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2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1565</Words>
  <Application>Microsoft Office PowerPoint</Application>
  <PresentationFormat>Widescreen</PresentationFormat>
  <Paragraphs>530</Paragraphs>
  <Slides>63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MS PGothic</vt:lpstr>
      <vt:lpstr>MS PGothic</vt:lpstr>
      <vt:lpstr>Arial</vt:lpstr>
      <vt:lpstr>Arial Rounded MT Bold</vt:lpstr>
      <vt:lpstr>Calibri</vt:lpstr>
      <vt:lpstr>Calibri Light</vt:lpstr>
      <vt:lpstr>Latha</vt:lpstr>
      <vt:lpstr>Office Theme</vt:lpstr>
      <vt:lpstr>Regulacija genske ekspresije kod eukariota</vt:lpstr>
      <vt:lpstr>Pregled - prokarioti </vt:lpstr>
      <vt:lpstr>PowerPoint Presentation</vt:lpstr>
      <vt:lpstr>Eukarioti</vt:lpstr>
      <vt:lpstr>PowerPoint Presentation</vt:lpstr>
      <vt:lpstr>Diferencijalna ekspresija gena u organizmu</vt:lpstr>
      <vt:lpstr>PowerPoint Presentation</vt:lpstr>
      <vt:lpstr>PowerPoint Presentation</vt:lpstr>
      <vt:lpstr>PowerPoint Presentation</vt:lpstr>
      <vt:lpstr>Struktura kromatina</vt:lpstr>
      <vt:lpstr>Modifikacije histona</vt:lpstr>
      <vt:lpstr>Acetilacija histona</vt:lpstr>
      <vt:lpstr>Acetilacija i metilacija histona H3</vt:lpstr>
      <vt:lpstr>Modifikacije kromatina</vt:lpstr>
      <vt:lpstr>PowerPoint Presentation</vt:lpstr>
      <vt:lpstr>PowerPoint Presentation</vt:lpstr>
      <vt:lpstr>Organizacija tipičnog eukariotskog gena</vt:lpstr>
      <vt:lpstr>PowerPoint Presentation</vt:lpstr>
      <vt:lpstr>PowerPoint Presentation</vt:lpstr>
      <vt:lpstr>PowerPoint Presentation</vt:lpstr>
      <vt:lpstr>RNA polimeraza kod prokariota</vt:lpstr>
      <vt:lpstr>Sinteza RNA</vt:lpstr>
      <vt:lpstr>Transkripcija u eukariotima</vt:lpstr>
      <vt:lpstr>RNA polimeraza II</vt:lpstr>
      <vt:lpstr>Regulacija ekspresije u eukariotskim stanicama</vt:lpstr>
      <vt:lpstr>PowerPoint Presentation</vt:lpstr>
      <vt:lpstr>Doradba i promet rRNA</vt:lpstr>
      <vt:lpstr>Doradba i promet tRNA</vt:lpstr>
      <vt:lpstr>Doradba i promet mRNA</vt:lpstr>
      <vt:lpstr>PowerPoint Presentation</vt:lpstr>
      <vt:lpstr>PowerPoint Presentation</vt:lpstr>
      <vt:lpstr>PowerPoint Presentation</vt:lpstr>
      <vt:lpstr>PowerPoint Presentation</vt:lpstr>
      <vt:lpstr>Razgradnja RNA kao mehanizam kontrole ekspresije gena</vt:lpstr>
      <vt:lpstr>Nekodirajuće RNA igraju ulogu u kontroli genske ekspresije</vt:lpstr>
      <vt:lpstr>RNA svijet</vt:lpstr>
      <vt:lpstr>PowerPoint Presentation</vt:lpstr>
      <vt:lpstr>Sinteza, doradba i regulacija proteina</vt:lpstr>
      <vt:lpstr>Inicijacija, elongacija i terminacija</vt:lpstr>
      <vt:lpstr>https://www.youtube.com/watch?v=TfYf_rPWUdY </vt:lpstr>
      <vt:lpstr>Regulacija translacije</vt:lpstr>
      <vt:lpstr>Smatanje i doradba proteina</vt:lpstr>
      <vt:lpstr>Razgradnja proteina</vt:lpstr>
      <vt:lpstr>PowerPoint Presentation</vt:lpstr>
      <vt:lpstr>Sažetak</vt:lpstr>
      <vt:lpstr>PowerPoint Presentation</vt:lpstr>
      <vt:lpstr>Fertilization https://www.youtube.com/watch?v=UgT5rUQ9EmQ</vt:lpstr>
      <vt:lpstr>Preimplantation development</vt:lpstr>
      <vt:lpstr>PowerPoint Presentation</vt:lpstr>
      <vt:lpstr>Primordial germ cells</vt:lpstr>
      <vt:lpstr>Stem cells during development</vt:lpstr>
      <vt:lpstr>Tissue compartment</vt:lpstr>
      <vt:lpstr>Primjer pločastog epitela</vt:lpstr>
      <vt:lpstr>Sudbina stanice u tkivu</vt:lpstr>
      <vt:lpstr>Proliferacija, diferencijacija i apoptoza</vt:lpstr>
      <vt:lpstr>PowerPoint Presentation</vt:lpstr>
      <vt:lpstr>Pozitivni i negativni regulatori</vt:lpstr>
      <vt:lpstr>PowerPoint Presentation</vt:lpstr>
      <vt:lpstr>PowerPoint Presentation</vt:lpstr>
      <vt:lpstr>PowerPoint Presentation</vt:lpstr>
      <vt:lpstr>Osobine višestaničnih organizama koje stanice raka koriste:</vt:lpstr>
      <vt:lpstr>Rak – bolest starenja</vt:lpstr>
      <vt:lpstr>Životni vijek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Regulacija genske ekspresije kod eukariota</dc:title>
  <dc:creator>Inga Marijanovic</dc:creator>
  <cp:lastModifiedBy>Nenad Malenica</cp:lastModifiedBy>
  <cp:revision>13</cp:revision>
  <dcterms:created xsi:type="dcterms:W3CDTF">2022-12-06T07:52:24Z</dcterms:created>
  <dcterms:modified xsi:type="dcterms:W3CDTF">2023-01-10T09:28:34Z</dcterms:modified>
</cp:coreProperties>
</file>